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3"/>
  </p:notesMasterIdLst>
  <p:sldIdLst>
    <p:sldId id="256" r:id="rId2"/>
    <p:sldId id="260" r:id="rId3"/>
    <p:sldId id="263" r:id="rId4"/>
    <p:sldId id="264" r:id="rId5"/>
    <p:sldId id="267" r:id="rId6"/>
    <p:sldId id="265" r:id="rId7"/>
    <p:sldId id="268" r:id="rId8"/>
    <p:sldId id="269" r:id="rId9"/>
    <p:sldId id="270" r:id="rId10"/>
    <p:sldId id="266"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stin Marga" initials="AM" lastIdx="0" clrIdx="0">
    <p:extLst>
      <p:ext uri="{19B8F6BF-5375-455C-9EA6-DF929625EA0E}">
        <p15:presenceInfo xmlns:p15="http://schemas.microsoft.com/office/powerpoint/2012/main" userId="7f3e0063cac16a3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7485" autoAdjust="0"/>
  </p:normalViewPr>
  <p:slideViewPr>
    <p:cSldViewPr snapToGrid="0">
      <p:cViewPr varScale="1">
        <p:scale>
          <a:sx n="100" d="100"/>
          <a:sy n="100" d="100"/>
        </p:scale>
        <p:origin x="93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jpeg>
</file>

<file path=ppt/media/image70.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A3A3ED-4A8B-42E2-86B8-A5180192F5D8}" type="datetimeFigureOut">
              <a:rPr lang="en-US" smtClean="0"/>
              <a:t>10/24/2021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FB0B85-F54F-44FF-8E4C-66405923623F}" type="slidenum">
              <a:rPr lang="en-US" smtClean="0"/>
              <a:t>‹#›</a:t>
            </a:fld>
            <a:endParaRPr lang="en-US"/>
          </a:p>
        </p:txBody>
      </p:sp>
    </p:spTree>
    <p:extLst>
      <p:ext uri="{BB962C8B-B14F-4D97-AF65-F5344CB8AC3E}">
        <p14:creationId xmlns:p14="http://schemas.microsoft.com/office/powerpoint/2010/main" val="12112792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Hey guys. Today we will be talking about Grovers algorithm and how YOU can use a quantum computer to your advantage.</a:t>
            </a:r>
          </a:p>
        </p:txBody>
      </p:sp>
      <p:sp>
        <p:nvSpPr>
          <p:cNvPr id="4" name="Slide Number Placeholder 3"/>
          <p:cNvSpPr>
            <a:spLocks noGrp="1"/>
          </p:cNvSpPr>
          <p:nvPr>
            <p:ph type="sldNum" sz="quarter" idx="5"/>
          </p:nvPr>
        </p:nvSpPr>
        <p:spPr/>
        <p:txBody>
          <a:bodyPr/>
          <a:lstStyle/>
          <a:p>
            <a:fld id="{84FB0B85-F54F-44FF-8E4C-66405923623F}" type="slidenum">
              <a:rPr lang="en-US" smtClean="0"/>
              <a:t>1</a:t>
            </a:fld>
            <a:endParaRPr lang="en-US"/>
          </a:p>
        </p:txBody>
      </p:sp>
    </p:spTree>
    <p:extLst>
      <p:ext uri="{BB962C8B-B14F-4D97-AF65-F5344CB8AC3E}">
        <p14:creationId xmlns:p14="http://schemas.microsoft.com/office/powerpoint/2010/main" val="20514384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applications for Grover’s algorithm are extremely wide ranging. For example, in 2020, a group in cornell used Grover’s algorithm to search through data at the Large Hadron Collider to find rare instances of 4 lepton Higgs Boson production events. Grover’s algorithm can also be used in applications in cryptography for both breaking and securing encryptions along with translating random walk algorithms into their quantum counterparts, both of which are extremely important in physics, computer science and data science. </a:t>
            </a:r>
          </a:p>
        </p:txBody>
      </p:sp>
      <p:sp>
        <p:nvSpPr>
          <p:cNvPr id="4" name="Slide Number Placeholder 3"/>
          <p:cNvSpPr>
            <a:spLocks noGrp="1"/>
          </p:cNvSpPr>
          <p:nvPr>
            <p:ph type="sldNum" sz="quarter" idx="5"/>
          </p:nvPr>
        </p:nvSpPr>
        <p:spPr/>
        <p:txBody>
          <a:bodyPr/>
          <a:lstStyle/>
          <a:p>
            <a:fld id="{84FB0B85-F54F-44FF-8E4C-66405923623F}" type="slidenum">
              <a:rPr lang="en-US" smtClean="0"/>
              <a:t>10</a:t>
            </a:fld>
            <a:endParaRPr lang="en-US"/>
          </a:p>
        </p:txBody>
      </p:sp>
    </p:spTree>
    <p:extLst>
      <p:ext uri="{BB962C8B-B14F-4D97-AF65-F5344CB8AC3E}">
        <p14:creationId xmlns:p14="http://schemas.microsoft.com/office/powerpoint/2010/main" val="3105430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And this is how you use a Grovers algorithm on a quantum computer. Further information about any part of this presentation can be found in these references. Be sure to check them, and our repository out to test yourself.</a:t>
            </a:r>
          </a:p>
          <a:p>
            <a:endParaRPr lang="en-US"/>
          </a:p>
          <a:p>
            <a:r>
              <a:rPr lang="en-US"/>
              <a:t>Thanks for watching. Remember, keep calm and Grovers on.</a:t>
            </a:r>
          </a:p>
        </p:txBody>
      </p:sp>
      <p:sp>
        <p:nvSpPr>
          <p:cNvPr id="4" name="Slide Number Placeholder 3"/>
          <p:cNvSpPr>
            <a:spLocks noGrp="1"/>
          </p:cNvSpPr>
          <p:nvPr>
            <p:ph type="sldNum" sz="quarter" idx="5"/>
          </p:nvPr>
        </p:nvSpPr>
        <p:spPr/>
        <p:txBody>
          <a:bodyPr/>
          <a:lstStyle/>
          <a:p>
            <a:fld id="{84FB0B85-F54F-44FF-8E4C-66405923623F}" type="slidenum">
              <a:rPr lang="en-US" smtClean="0"/>
              <a:t>11</a:t>
            </a:fld>
            <a:endParaRPr lang="en-US"/>
          </a:p>
        </p:txBody>
      </p:sp>
    </p:spTree>
    <p:extLst>
      <p:ext uri="{BB962C8B-B14F-4D97-AF65-F5344CB8AC3E}">
        <p14:creationId xmlns:p14="http://schemas.microsoft.com/office/powerpoint/2010/main" val="4106458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First, for some background. Here is Lov Grover, creator of Grover’s search algorithm. Grover invented Grover’s Algorithm in 1996 and it is one of the most famous and most widely used quantum algorithms that exist today.</a:t>
            </a:r>
          </a:p>
          <a:p>
            <a:endParaRPr lang="en-US"/>
          </a:p>
        </p:txBody>
      </p:sp>
      <p:sp>
        <p:nvSpPr>
          <p:cNvPr id="4" name="Slide Number Placeholder 3"/>
          <p:cNvSpPr>
            <a:spLocks noGrp="1"/>
          </p:cNvSpPr>
          <p:nvPr>
            <p:ph type="sldNum" sz="quarter" idx="5"/>
          </p:nvPr>
        </p:nvSpPr>
        <p:spPr/>
        <p:txBody>
          <a:bodyPr/>
          <a:lstStyle/>
          <a:p>
            <a:fld id="{84FB0B85-F54F-44FF-8E4C-66405923623F}" type="slidenum">
              <a:rPr lang="en-US" smtClean="0"/>
              <a:t>2</a:t>
            </a:fld>
            <a:endParaRPr lang="en-US"/>
          </a:p>
        </p:txBody>
      </p:sp>
    </p:spTree>
    <p:extLst>
      <p:ext uri="{BB962C8B-B14F-4D97-AF65-F5344CB8AC3E}">
        <p14:creationId xmlns:p14="http://schemas.microsoft.com/office/powerpoint/2010/main" val="20776250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First, let’s talk about a computational problem that you might run into. Let’s say you have some list of items, and you want to find the position of one item in particular. In this case, we are looking for the position of 5 in the list.</a:t>
            </a:r>
          </a:p>
        </p:txBody>
      </p:sp>
      <p:sp>
        <p:nvSpPr>
          <p:cNvPr id="4" name="Slide Number Placeholder 3"/>
          <p:cNvSpPr>
            <a:spLocks noGrp="1"/>
          </p:cNvSpPr>
          <p:nvPr>
            <p:ph type="sldNum" sz="quarter" idx="5"/>
          </p:nvPr>
        </p:nvSpPr>
        <p:spPr/>
        <p:txBody>
          <a:bodyPr/>
          <a:lstStyle/>
          <a:p>
            <a:fld id="{84FB0B85-F54F-44FF-8E4C-66405923623F}" type="slidenum">
              <a:rPr lang="en-US" smtClean="0"/>
              <a:t>3</a:t>
            </a:fld>
            <a:endParaRPr lang="en-US"/>
          </a:p>
        </p:txBody>
      </p:sp>
    </p:spTree>
    <p:extLst>
      <p:ext uri="{BB962C8B-B14F-4D97-AF65-F5344CB8AC3E}">
        <p14:creationId xmlns:p14="http://schemas.microsoft.com/office/powerpoint/2010/main" val="1944735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main method computers have to look for an item in a list like this is by going item by item. Start from the first item in the list and check if it is 5. If not, continue on. We call the component that looks at each element the oracle.This algorithm has a runtime on the order of the number of elements in the list, or as computer scientists say, it is order N. </a:t>
            </a:r>
          </a:p>
        </p:txBody>
      </p:sp>
      <p:sp>
        <p:nvSpPr>
          <p:cNvPr id="4" name="Slide Number Placeholder 3"/>
          <p:cNvSpPr>
            <a:spLocks noGrp="1"/>
          </p:cNvSpPr>
          <p:nvPr>
            <p:ph type="sldNum" sz="quarter" idx="5"/>
          </p:nvPr>
        </p:nvSpPr>
        <p:spPr/>
        <p:txBody>
          <a:bodyPr/>
          <a:lstStyle/>
          <a:p>
            <a:fld id="{84FB0B85-F54F-44FF-8E4C-66405923623F}" type="slidenum">
              <a:rPr lang="en-US" smtClean="0"/>
              <a:t>4</a:t>
            </a:fld>
            <a:endParaRPr lang="en-US"/>
          </a:p>
        </p:txBody>
      </p:sp>
    </p:spTree>
    <p:extLst>
      <p:ext uri="{BB962C8B-B14F-4D97-AF65-F5344CB8AC3E}">
        <p14:creationId xmlns:p14="http://schemas.microsoft.com/office/powerpoint/2010/main" val="4190738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Instead, we can use a quantum computer. Now, a classical computer uses bits of information; either something is 1 or 0. CLICK Quantum computers, on the other hand, can have individual qubits that are a combination of 0 and 1. This is a quantum computer in a nutshell. This might seem complicated, but try to think of a qubit as a vector in the x, y plane. Instead of x,y however, imagine it is the 0,1 plane. A vector in this plane has both a 0 component and a 1 component.</a:t>
            </a:r>
          </a:p>
        </p:txBody>
      </p:sp>
      <p:sp>
        <p:nvSpPr>
          <p:cNvPr id="4" name="Slide Number Placeholder 3"/>
          <p:cNvSpPr>
            <a:spLocks noGrp="1"/>
          </p:cNvSpPr>
          <p:nvPr>
            <p:ph type="sldNum" sz="quarter" idx="5"/>
          </p:nvPr>
        </p:nvSpPr>
        <p:spPr/>
        <p:txBody>
          <a:bodyPr/>
          <a:lstStyle/>
          <a:p>
            <a:fld id="{84FB0B85-F54F-44FF-8E4C-66405923623F}" type="slidenum">
              <a:rPr lang="en-US" smtClean="0"/>
              <a:t>5</a:t>
            </a:fld>
            <a:endParaRPr lang="en-US"/>
          </a:p>
        </p:txBody>
      </p:sp>
    </p:spTree>
    <p:extLst>
      <p:ext uri="{BB962C8B-B14F-4D97-AF65-F5344CB8AC3E}">
        <p14:creationId xmlns:p14="http://schemas.microsoft.com/office/powerpoint/2010/main" val="1063128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a quantum computer, we first put all qubits into a superposition of 0 and 1.CLICK Our goal is that our state vector will be 1 for the item that has 5 in it, and 0 everywhere else. We obtain this by applying the quantum version of the oracle, which negates all states that are 5, and then our diffuser, which applies a reflection in the vector space. The oracle and the diffuser together get our state vector closer to w, or it amplifies its likelihood of being measured, since quantum computers work probabilistically. We call the oracle and the diffuser together the amplifier, and we apply multiple amplifiers depending on the size of our list. The order of this algorithm is of order sqrtN,which is significantly faster than the classical counterpart.</a:t>
            </a:r>
          </a:p>
        </p:txBody>
      </p:sp>
      <p:sp>
        <p:nvSpPr>
          <p:cNvPr id="4" name="Slide Number Placeholder 3"/>
          <p:cNvSpPr>
            <a:spLocks noGrp="1"/>
          </p:cNvSpPr>
          <p:nvPr>
            <p:ph type="sldNum" sz="quarter" idx="5"/>
          </p:nvPr>
        </p:nvSpPr>
        <p:spPr/>
        <p:txBody>
          <a:bodyPr/>
          <a:lstStyle/>
          <a:p>
            <a:fld id="{84FB0B85-F54F-44FF-8E4C-66405923623F}" type="slidenum">
              <a:rPr lang="en-US" smtClean="0"/>
              <a:t>6</a:t>
            </a:fld>
            <a:endParaRPr lang="en-US"/>
          </a:p>
        </p:txBody>
      </p:sp>
    </p:spTree>
    <p:extLst>
      <p:ext uri="{BB962C8B-B14F-4D97-AF65-F5344CB8AC3E}">
        <p14:creationId xmlns:p14="http://schemas.microsoft.com/office/powerpoint/2010/main" val="20903096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on to our</a:t>
            </a:r>
            <a:r>
              <a:rPr lang="en-US" baseline="0" dirty="0"/>
              <a:t> implementation. We implemented a 2 qubit Grover’s Algorithm on a </a:t>
            </a:r>
            <a:r>
              <a:rPr lang="en-US" baseline="0" dirty="0" err="1"/>
              <a:t>Jupyter</a:t>
            </a:r>
            <a:r>
              <a:rPr lang="en-US" baseline="0" dirty="0"/>
              <a:t> Notebook. This a very simple example of Grover’s Algorithm, but it still serves to demonstrate each component of </a:t>
            </a:r>
            <a:r>
              <a:rPr lang="en-US" baseline="0"/>
              <a:t>the algorithm we want to show.</a:t>
            </a:r>
            <a:endParaRPr lang="en-US" dirty="0"/>
          </a:p>
        </p:txBody>
      </p:sp>
      <p:sp>
        <p:nvSpPr>
          <p:cNvPr id="4" name="Slide Number Placeholder 3"/>
          <p:cNvSpPr>
            <a:spLocks noGrp="1"/>
          </p:cNvSpPr>
          <p:nvPr>
            <p:ph type="sldNum" sz="quarter" idx="10"/>
          </p:nvPr>
        </p:nvSpPr>
        <p:spPr/>
        <p:txBody>
          <a:bodyPr/>
          <a:lstStyle/>
          <a:p>
            <a:fld id="{84FB0B85-F54F-44FF-8E4C-66405923623F}" type="slidenum">
              <a:rPr lang="en-US" smtClean="0"/>
              <a:t>7</a:t>
            </a:fld>
            <a:endParaRPr lang="en-US"/>
          </a:p>
        </p:txBody>
      </p:sp>
    </p:spTree>
    <p:extLst>
      <p:ext uri="{BB962C8B-B14F-4D97-AF65-F5344CB8AC3E}">
        <p14:creationId xmlns:p14="http://schemas.microsoft.com/office/powerpoint/2010/main" val="103976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a:t>
            </a:r>
            <a:r>
              <a:rPr lang="en-US" baseline="0" dirty="0"/>
              <a:t> we have the main three components of the Grover’s Algorithm circuit that we are implementing. We begin with a </a:t>
            </a:r>
            <a:r>
              <a:rPr lang="en-US" baseline="0" dirty="0" err="1"/>
              <a:t>Hadamard</a:t>
            </a:r>
            <a:r>
              <a:rPr lang="en-US" baseline="0" dirty="0"/>
              <a:t> gate on each qubit to set them into the desired superposition. Next, we apply the Oracle matrix which, as mentioned previously, gives a negative phase to the desired state, separating it from the other possible states. In our case, the Oracle matrix </a:t>
            </a:r>
            <a:r>
              <a:rPr lang="en-US" baseline="0"/>
              <a:t>is simply </a:t>
            </a:r>
            <a:r>
              <a:rPr lang="en-US" baseline="0" dirty="0"/>
              <a:t>a controlled z gate. Last, we add the Diffuser. This reflects the state across its original position, bringing it much closer to the desired state. The diffuser consists of a </a:t>
            </a:r>
            <a:r>
              <a:rPr lang="en-US" baseline="0" dirty="0" err="1"/>
              <a:t>Hadamard</a:t>
            </a:r>
            <a:r>
              <a:rPr lang="en-US" baseline="0" dirty="0"/>
              <a:t> gate, z gate, controlled z gate, and then another </a:t>
            </a:r>
            <a:r>
              <a:rPr lang="en-US" baseline="0" dirty="0" err="1"/>
              <a:t>Hadamard</a:t>
            </a:r>
            <a:r>
              <a:rPr lang="en-US" baseline="0" dirty="0"/>
              <a:t> gate on each qubit. Finally, we add the measurement gates in order to, as the name would entail, measure our </a:t>
            </a:r>
            <a:r>
              <a:rPr lang="en-US" baseline="0"/>
              <a:t>circuit. This circuit is designed so that |11&gt; is the desired outcome that we are searching for.</a:t>
            </a:r>
            <a:endParaRPr lang="en-US" dirty="0"/>
          </a:p>
        </p:txBody>
      </p:sp>
      <p:sp>
        <p:nvSpPr>
          <p:cNvPr id="4" name="Slide Number Placeholder 3"/>
          <p:cNvSpPr>
            <a:spLocks noGrp="1"/>
          </p:cNvSpPr>
          <p:nvPr>
            <p:ph type="sldNum" sz="quarter" idx="10"/>
          </p:nvPr>
        </p:nvSpPr>
        <p:spPr/>
        <p:txBody>
          <a:bodyPr/>
          <a:lstStyle/>
          <a:p>
            <a:fld id="{84FB0B85-F54F-44FF-8E4C-66405923623F}" type="slidenum">
              <a:rPr lang="en-US" smtClean="0"/>
              <a:t>8</a:t>
            </a:fld>
            <a:endParaRPr lang="en-US"/>
          </a:p>
        </p:txBody>
      </p:sp>
    </p:spTree>
    <p:extLst>
      <p:ext uri="{BB962C8B-B14F-4D97-AF65-F5344CB8AC3E}">
        <p14:creationId xmlns:p14="http://schemas.microsoft.com/office/powerpoint/2010/main" val="34875899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a:t>
            </a:r>
            <a:r>
              <a:rPr lang="en-US" baseline="0" dirty="0"/>
              <a:t> running our circuit on one of the open source IBM quantum computers, we obtain a histogram of the outcomes. As we can see, the desired state of |11&gt; was found the vast majority of the time, meaning that our algorithm was a success. We see small amounts of incorrect results due to </a:t>
            </a:r>
            <a:r>
              <a:rPr lang="en-US" baseline="0"/>
              <a:t>the decoherence </a:t>
            </a:r>
            <a:r>
              <a:rPr lang="en-US" baseline="0" dirty="0"/>
              <a:t>associated </a:t>
            </a:r>
            <a:r>
              <a:rPr lang="en-US" baseline="0"/>
              <a:t>with quantum computers. </a:t>
            </a:r>
            <a:r>
              <a:rPr lang="en-US" baseline="0" dirty="0"/>
              <a:t>For our two qubit circuit, </a:t>
            </a:r>
            <a:r>
              <a:rPr lang="en-US" baseline="0"/>
              <a:t>one application of </a:t>
            </a:r>
            <a:r>
              <a:rPr lang="en-US" baseline="0" dirty="0"/>
              <a:t>the amplifier </a:t>
            </a:r>
            <a:r>
              <a:rPr lang="en-US" baseline="0"/>
              <a:t>was enough to recover the desired state. </a:t>
            </a:r>
            <a:r>
              <a:rPr lang="en-US" baseline="0" dirty="0"/>
              <a:t>However</a:t>
            </a:r>
            <a:r>
              <a:rPr lang="en-US" baseline="0"/>
              <a:t>, you </a:t>
            </a:r>
            <a:r>
              <a:rPr lang="en-US" baseline="0" dirty="0"/>
              <a:t>may need to pass many </a:t>
            </a:r>
            <a:r>
              <a:rPr lang="en-US" baseline="0"/>
              <a:t>times through </a:t>
            </a:r>
            <a:r>
              <a:rPr lang="en-US" baseline="0" dirty="0"/>
              <a:t>the amplifier in order to obtain the desired state. We implemented a convenient way to add multiple amplifiers onto our circuit. Shown here is a three-amplifier circuit, as well as the results from running it. As mentioned before, this triple amplification is not needed in our case, so the results are not particularly interesting, but it is useful to have the capability for this nonetheless. </a:t>
            </a:r>
            <a:endParaRPr lang="en-US" dirty="0"/>
          </a:p>
        </p:txBody>
      </p:sp>
      <p:sp>
        <p:nvSpPr>
          <p:cNvPr id="4" name="Slide Number Placeholder 3"/>
          <p:cNvSpPr>
            <a:spLocks noGrp="1"/>
          </p:cNvSpPr>
          <p:nvPr>
            <p:ph type="sldNum" sz="quarter" idx="10"/>
          </p:nvPr>
        </p:nvSpPr>
        <p:spPr/>
        <p:txBody>
          <a:bodyPr/>
          <a:lstStyle/>
          <a:p>
            <a:fld id="{84FB0B85-F54F-44FF-8E4C-66405923623F}" type="slidenum">
              <a:rPr lang="en-US" smtClean="0"/>
              <a:t>9</a:t>
            </a:fld>
            <a:endParaRPr lang="en-US"/>
          </a:p>
        </p:txBody>
      </p:sp>
    </p:spTree>
    <p:extLst>
      <p:ext uri="{BB962C8B-B14F-4D97-AF65-F5344CB8AC3E}">
        <p14:creationId xmlns:p14="http://schemas.microsoft.com/office/powerpoint/2010/main" val="20726856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buNone/>
              <a:defRPr sz="2800" b="0" i="0">
                <a:solidFill>
                  <a:schemeClr val="bg1"/>
                </a:solidFill>
                <a:latin typeface="Georgia" charset="0"/>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pic>
        <p:nvPicPr>
          <p:cNvPr id="8" name="Picture 7" descr="University at Buffalo, The State University of New York logo">
            <a:extLst>
              <a:ext uri="{FF2B5EF4-FFF2-40B4-BE49-F238E27FC236}">
                <a16:creationId xmlns:a16="http://schemas.microsoft.com/office/drawing/2014/main" id="{9C7DE7FF-FD86-434E-91D5-DF1AA23EE7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400" y="6041226"/>
            <a:ext cx="4800600" cy="356029"/>
          </a:xfrm>
          <a:prstGeom prst="rect">
            <a:avLst/>
          </a:prstGeom>
        </p:spPr>
      </p:pic>
    </p:spTree>
    <p:extLst>
      <p:ext uri="{BB962C8B-B14F-4D97-AF65-F5344CB8AC3E}">
        <p14:creationId xmlns:p14="http://schemas.microsoft.com/office/powerpoint/2010/main" val="1155069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and Three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Picture Placeholder 2">
            <a:extLst>
              <a:ext uri="{FF2B5EF4-FFF2-40B4-BE49-F238E27FC236}">
                <a16:creationId xmlns:a16="http://schemas.microsoft.com/office/drawing/2014/main" id="{0CAA554F-B37C-9E47-B5E4-82235D4EC6CD}"/>
              </a:ext>
            </a:extLst>
          </p:cNvPr>
          <p:cNvSpPr>
            <a:spLocks noGrp="1" noChangeAspect="1"/>
          </p:cNvSpPr>
          <p:nvPr>
            <p:ph type="pic" idx="13"/>
          </p:nvPr>
        </p:nvSpPr>
        <p:spPr>
          <a:xfrm>
            <a:off x="5114631" y="934720"/>
            <a:ext cx="7077369" cy="3064678"/>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Click icon to add picture</a:t>
            </a:r>
            <a:endParaRPr lang="en-US" dirty="0"/>
          </a:p>
        </p:txBody>
      </p:sp>
      <p:sp>
        <p:nvSpPr>
          <p:cNvPr id="8" name="Picture Placeholder 2">
            <a:extLst>
              <a:ext uri="{FF2B5EF4-FFF2-40B4-BE49-F238E27FC236}">
                <a16:creationId xmlns:a16="http://schemas.microsoft.com/office/drawing/2014/main" id="{9F5FDDA2-E7AF-294B-ACDF-BDB5997277BC}"/>
              </a:ext>
            </a:extLst>
          </p:cNvPr>
          <p:cNvSpPr>
            <a:spLocks noGrp="1" noChangeAspect="1"/>
          </p:cNvSpPr>
          <p:nvPr>
            <p:ph type="pic" idx="14"/>
          </p:nvPr>
        </p:nvSpPr>
        <p:spPr>
          <a:xfrm>
            <a:off x="5114631" y="3998296"/>
            <a:ext cx="360252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Click icon to add picture</a:t>
            </a:r>
            <a:endParaRPr lang="en-US" dirty="0"/>
          </a:p>
        </p:txBody>
      </p:sp>
      <p:sp>
        <p:nvSpPr>
          <p:cNvPr id="9" name="Picture Placeholder 2">
            <a:extLst>
              <a:ext uri="{FF2B5EF4-FFF2-40B4-BE49-F238E27FC236}">
                <a16:creationId xmlns:a16="http://schemas.microsoft.com/office/drawing/2014/main" id="{F2499D1A-BF4E-8444-BF94-86863CA11648}"/>
              </a:ext>
            </a:extLst>
          </p:cNvPr>
          <p:cNvSpPr>
            <a:spLocks noGrp="1" noChangeAspect="1"/>
          </p:cNvSpPr>
          <p:nvPr>
            <p:ph type="pic" idx="15"/>
          </p:nvPr>
        </p:nvSpPr>
        <p:spPr>
          <a:xfrm>
            <a:off x="8701089" y="3998296"/>
            <a:ext cx="349091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Click icon to add picture</a:t>
            </a:r>
            <a:endParaRPr lang="en-US" dirty="0"/>
          </a:p>
        </p:txBody>
      </p:sp>
      <p:sp>
        <p:nvSpPr>
          <p:cNvPr id="10" name="Footer Placeholder 9">
            <a:extLst>
              <a:ext uri="{FF2B5EF4-FFF2-40B4-BE49-F238E27FC236}">
                <a16:creationId xmlns:a16="http://schemas.microsoft.com/office/drawing/2014/main" id="{2F90DAFF-101D-E948-A7EE-D57686CEB2DD}"/>
              </a:ext>
            </a:extLst>
          </p:cNvPr>
          <p:cNvSpPr>
            <a:spLocks noGrp="1"/>
          </p:cNvSpPr>
          <p:nvPr>
            <p:ph type="ftr" sz="quarter" idx="16"/>
          </p:nvPr>
        </p:nvSpPr>
        <p:spPr/>
        <p:txBody>
          <a:bodyPr/>
          <a:lstStyle/>
          <a:p>
            <a:endParaRPr lang="en-US"/>
          </a:p>
        </p:txBody>
      </p:sp>
    </p:spTree>
    <p:extLst>
      <p:ext uri="{BB962C8B-B14F-4D97-AF65-F5344CB8AC3E}">
        <p14:creationId xmlns:p14="http://schemas.microsoft.com/office/powerpoint/2010/main" val="3602250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ull Width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947F2-B572-1341-97A2-03F799FC1CDE}"/>
              </a:ext>
            </a:extLst>
          </p:cNvPr>
          <p:cNvSpPr>
            <a:spLocks noGrp="1"/>
          </p:cNvSpPr>
          <p:nvPr>
            <p:ph type="title"/>
          </p:nvPr>
        </p:nvSpPr>
        <p:spPr/>
        <p:txBody>
          <a:body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CB21EA68-2B0A-7648-9710-0081FFDD7D68}"/>
              </a:ext>
            </a:extLst>
          </p:cNvPr>
          <p:cNvSpPr>
            <a:spLocks noGrp="1" noChangeAspect="1"/>
          </p:cNvSpPr>
          <p:nvPr>
            <p:ph type="pic" idx="13"/>
          </p:nvPr>
        </p:nvSpPr>
        <p:spPr>
          <a:xfrm>
            <a:off x="0" y="927100"/>
            <a:ext cx="12192000"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Click icon to add picture</a:t>
            </a:r>
            <a:endParaRPr lang="en-US" dirty="0"/>
          </a:p>
        </p:txBody>
      </p:sp>
      <p:sp>
        <p:nvSpPr>
          <p:cNvPr id="5" name="Footer Placeholder 4">
            <a:extLst>
              <a:ext uri="{FF2B5EF4-FFF2-40B4-BE49-F238E27FC236}">
                <a16:creationId xmlns:a16="http://schemas.microsoft.com/office/drawing/2014/main" id="{7D1C2F5B-0BEC-1B48-AF19-F70CBF88DDD2}"/>
              </a:ext>
            </a:extLst>
          </p:cNvPr>
          <p:cNvSpPr>
            <a:spLocks noGrp="1"/>
          </p:cNvSpPr>
          <p:nvPr>
            <p:ph type="ftr" sz="quarter" idx="14"/>
          </p:nvPr>
        </p:nvSpPr>
        <p:spPr/>
        <p:txBody>
          <a:bodyPr/>
          <a:lstStyle/>
          <a:p>
            <a:endParaRPr lang="en-US"/>
          </a:p>
        </p:txBody>
      </p:sp>
    </p:spTree>
    <p:extLst>
      <p:ext uri="{BB962C8B-B14F-4D97-AF65-F5344CB8AC3E}">
        <p14:creationId xmlns:p14="http://schemas.microsoft.com/office/powerpoint/2010/main" val="5726450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ntent and 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hart Placeholder 2">
            <a:extLst>
              <a:ext uri="{FF2B5EF4-FFF2-40B4-BE49-F238E27FC236}">
                <a16:creationId xmlns:a16="http://schemas.microsoft.com/office/drawing/2014/main" id="{7B782143-2792-E14B-AE51-0FFA9028EB8A}"/>
              </a:ext>
            </a:extLst>
          </p:cNvPr>
          <p:cNvSpPr>
            <a:spLocks noGrp="1"/>
          </p:cNvSpPr>
          <p:nvPr>
            <p:ph type="chart" sz="quarter" idx="16"/>
          </p:nvPr>
        </p:nvSpPr>
        <p:spPr>
          <a:xfrm>
            <a:off x="5161935" y="1976285"/>
            <a:ext cx="6325152" cy="3967316"/>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r>
              <a:rPr lang="en-US"/>
              <a:t>Click icon to add chart</a:t>
            </a:r>
            <a:endParaRPr lang="en-US" dirty="0"/>
          </a:p>
        </p:txBody>
      </p:sp>
      <p:sp>
        <p:nvSpPr>
          <p:cNvPr id="8" name="Footer Placeholder 7">
            <a:extLst>
              <a:ext uri="{FF2B5EF4-FFF2-40B4-BE49-F238E27FC236}">
                <a16:creationId xmlns:a16="http://schemas.microsoft.com/office/drawing/2014/main" id="{EEFBFC18-7AE9-1C44-9039-61F804A6140A}"/>
              </a:ext>
            </a:extLst>
          </p:cNvPr>
          <p:cNvSpPr>
            <a:spLocks noGrp="1"/>
          </p:cNvSpPr>
          <p:nvPr>
            <p:ph type="ftr" sz="quarter" idx="17"/>
          </p:nvPr>
        </p:nvSpPr>
        <p:spPr/>
        <p:txBody>
          <a:bodyPr/>
          <a:lstStyle/>
          <a:p>
            <a:endParaRPr lang="en-US"/>
          </a:p>
        </p:txBody>
      </p:sp>
    </p:spTree>
    <p:extLst>
      <p:ext uri="{BB962C8B-B14F-4D97-AF65-F5344CB8AC3E}">
        <p14:creationId xmlns:p14="http://schemas.microsoft.com/office/powerpoint/2010/main" val="33754103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F4B96F1B-2561-4789-AF45-BCDEA28D6CB1}" type="datetimeFigureOut">
              <a:rPr lang="en-US" smtClean="0"/>
              <a:t>10/24/2021</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2" name="Slide Number Placeholder 5"/>
          <p:cNvSpPr>
            <a:spLocks noGrp="1"/>
          </p:cNvSpPr>
          <p:nvPr>
            <p:ph type="sldNum" sz="quarter" idx="12"/>
          </p:nvPr>
        </p:nvSpPr>
        <p:spPr>
          <a:xfrm>
            <a:off x="10352540" y="295729"/>
            <a:ext cx="838199" cy="767687"/>
          </a:xfrm>
        </p:spPr>
        <p:txBody>
          <a:bodyPr/>
          <a:lstStyle/>
          <a:p>
            <a:fld id="{3030CF4E-76EA-464E-B199-3598CBB3A257}" type="slidenum">
              <a:rPr lang="en-US" smtClean="0"/>
              <a:t>‹#›</a:t>
            </a:fld>
            <a:endParaRPr lang="en-US"/>
          </a:p>
        </p:txBody>
      </p:sp>
    </p:spTree>
    <p:extLst>
      <p:ext uri="{BB962C8B-B14F-4D97-AF65-F5344CB8AC3E}">
        <p14:creationId xmlns:p14="http://schemas.microsoft.com/office/powerpoint/2010/main" val="1567447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658368" y="1490663"/>
            <a:ext cx="6638544" cy="2387600"/>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Autofit/>
          </a:bodyPr>
          <a:lstStyle>
            <a:lvl1pPr marL="0" indent="0" algn="l">
              <a:buNone/>
              <a:defRPr sz="2800" b="0" baseline="0">
                <a:solidFill>
                  <a:schemeClr val="bg1"/>
                </a:solidFill>
                <a:latin typeface="Georgia" charset="0"/>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descr="University at Buffalo, The State University of New York logo"/>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600" y="321146"/>
            <a:ext cx="4800600" cy="356029"/>
          </a:xfrm>
          <a:prstGeom prst="rect">
            <a:avLst/>
          </a:prstGeom>
        </p:spPr>
      </p:pic>
    </p:spTree>
    <p:extLst>
      <p:ext uri="{BB962C8B-B14F-4D97-AF65-F5344CB8AC3E}">
        <p14:creationId xmlns:p14="http://schemas.microsoft.com/office/powerpoint/2010/main" val="320207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11E420E5-CF10-E744-8836-DA131F3DFECE}"/>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14374825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Bulleted Lis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54A51F46-BA21-2546-AE85-93B56EC06187}"/>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160657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 and Doubl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52B2E-D090-724F-8681-FBE0CDA2F117}"/>
              </a:ext>
            </a:extLst>
          </p:cNvPr>
          <p:cNvSpPr>
            <a:spLocks noGrp="1"/>
          </p:cNvSpPr>
          <p:nvPr>
            <p:ph type="title"/>
          </p:nvPr>
        </p:nvSpPr>
        <p:spPr>
          <a:xfrm>
            <a:off x="566928" y="1499616"/>
            <a:ext cx="10515600" cy="59093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E559530-982F-0F4F-B296-9DB2F44D8051}"/>
              </a:ext>
            </a:extLst>
          </p:cNvPr>
          <p:cNvSpPr>
            <a:spLocks noGrp="1"/>
          </p:cNvSpPr>
          <p:nvPr>
            <p:ph sz="half" idx="1"/>
          </p:nvPr>
        </p:nvSpPr>
        <p:spPr>
          <a:xfrm>
            <a:off x="566928" y="2185416"/>
            <a:ext cx="4500372" cy="39486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0367C6-4AC8-9C47-BDFA-A5613CF90E15}"/>
              </a:ext>
            </a:extLst>
          </p:cNvPr>
          <p:cNvSpPr>
            <a:spLocks noGrp="1"/>
          </p:cNvSpPr>
          <p:nvPr>
            <p:ph sz="half" idx="2"/>
          </p:nvPr>
        </p:nvSpPr>
        <p:spPr>
          <a:xfrm>
            <a:off x="5410200" y="2185416"/>
            <a:ext cx="4498848" cy="395020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FC1A3F1F-FF47-0844-82BA-F475FCD0AAB6}"/>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451593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5C5C1-32E2-374C-809B-D54BEC11EB3F}"/>
              </a:ext>
            </a:extLst>
          </p:cNvPr>
          <p:cNvSpPr>
            <a:spLocks noGrp="1"/>
          </p:cNvSpPr>
          <p:nvPr>
            <p:ph type="title"/>
          </p:nvPr>
        </p:nvSpPr>
        <p:spPr>
          <a:xfrm>
            <a:off x="566928" y="1499616"/>
            <a:ext cx="10515600" cy="590931"/>
          </a:xfrm>
        </p:spPr>
        <p:txBody>
          <a:bodyPr>
            <a:sp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798817A-73B4-F340-8D0E-FB813E55F799}"/>
              </a:ext>
            </a:extLst>
          </p:cNvPr>
          <p:cNvSpPr>
            <a:spLocks noGrp="1"/>
          </p:cNvSpPr>
          <p:nvPr>
            <p:ph type="body" idx="1" hasCustomPrompt="1"/>
          </p:nvPr>
        </p:nvSpPr>
        <p:spPr>
          <a:xfrm>
            <a:off x="566928" y="2185416"/>
            <a:ext cx="5138928" cy="393192"/>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B5126641-0094-3D49-865E-3DB9ECAC43C4}"/>
              </a:ext>
            </a:extLst>
          </p:cNvPr>
          <p:cNvSpPr>
            <a:spLocks noGrp="1"/>
          </p:cNvSpPr>
          <p:nvPr>
            <p:ph sz="half" idx="2"/>
          </p:nvPr>
        </p:nvSpPr>
        <p:spPr>
          <a:xfrm>
            <a:off x="566928" y="2593340"/>
            <a:ext cx="5140515" cy="3535744"/>
          </a:xfrm>
        </p:spPr>
        <p:txBody>
          <a:bodyPr/>
          <a:lstStyle>
            <a:lvl1pPr marL="285750" indent="-285750">
              <a:buClr>
                <a:schemeClr val="tx2"/>
              </a:buClr>
              <a:buSzPct val="120000"/>
              <a:buFont typeface="Arial" panose="020B0604020202020204" pitchFamily="34" charset="0"/>
              <a:buChar char="•"/>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6E11705-25F9-194A-9D2F-C9FEEA3A5744}"/>
              </a:ext>
            </a:extLst>
          </p:cNvPr>
          <p:cNvSpPr>
            <a:spLocks noGrp="1"/>
          </p:cNvSpPr>
          <p:nvPr>
            <p:ph type="body" sz="quarter" idx="3" hasCustomPrompt="1"/>
          </p:nvPr>
        </p:nvSpPr>
        <p:spPr>
          <a:xfrm>
            <a:off x="6172200" y="2185416"/>
            <a:ext cx="5138928" cy="394980"/>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7D978716-6004-6344-B5D2-C780B062C9CF}"/>
              </a:ext>
            </a:extLst>
          </p:cNvPr>
          <p:cNvSpPr>
            <a:spLocks noGrp="1"/>
          </p:cNvSpPr>
          <p:nvPr>
            <p:ph sz="quarter" idx="4"/>
          </p:nvPr>
        </p:nvSpPr>
        <p:spPr>
          <a:xfrm>
            <a:off x="6172200" y="2590800"/>
            <a:ext cx="5138928" cy="3538728"/>
          </a:xfrm>
        </p:spPr>
        <p:txBody>
          <a:bodyPr/>
          <a:lstStyle>
            <a:lvl1pPr marL="285750" indent="-285750">
              <a:buClr>
                <a:schemeClr val="tx2"/>
              </a:buClr>
              <a:buSzPct val="120000"/>
              <a:buFont typeface="Arial" panose="020B0604020202020204" pitchFamily="34" charset="0"/>
              <a:buChar char="•"/>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4BCA91F9-8796-3D42-B75E-9C7F7D9B7352}"/>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34419888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A2439-3BDA-DB47-AA02-5590274D40F8}"/>
              </a:ext>
            </a:extLst>
          </p:cNvPr>
          <p:cNvSpPr>
            <a:spLocks noGrp="1"/>
          </p:cNvSpPr>
          <p:nvPr>
            <p:ph type="title"/>
          </p:nvPr>
        </p:nvSpPr>
        <p:spPr/>
        <p:txBody>
          <a:bodyPr>
            <a:spAutoFit/>
          </a:body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19A2EBF7-C6C5-4541-B47E-7FB413A3DF8C}"/>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35946780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43613847-6053-FF4A-A422-D886A866F53F}"/>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472447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and Photo">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DC6EF38F-8DF7-3941-B22C-502232E4CB0B}"/>
              </a:ext>
            </a:extLst>
          </p:cNvPr>
          <p:cNvSpPr>
            <a:spLocks noGrp="1" noChangeAspect="1"/>
          </p:cNvSpPr>
          <p:nvPr>
            <p:ph type="pic" idx="13"/>
          </p:nvPr>
        </p:nvSpPr>
        <p:spPr>
          <a:xfrm>
            <a:off x="5098566" y="927100"/>
            <a:ext cx="7093434"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Click icon to add picture</a:t>
            </a:r>
            <a:endParaRPr lang="en-US" dirty="0"/>
          </a:p>
        </p:txBody>
      </p:sp>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0D8C17C1-D75E-7F4A-895D-15D9E2D1D382}"/>
              </a:ext>
            </a:extLst>
          </p:cNvPr>
          <p:cNvSpPr>
            <a:spLocks noGrp="1"/>
          </p:cNvSpPr>
          <p:nvPr>
            <p:ph type="ftr" sz="quarter" idx="14"/>
          </p:nvPr>
        </p:nvSpPr>
        <p:spPr/>
        <p:txBody>
          <a:bodyPr/>
          <a:lstStyle/>
          <a:p>
            <a:endParaRPr lang="en-US"/>
          </a:p>
        </p:txBody>
      </p:sp>
    </p:spTree>
    <p:extLst>
      <p:ext uri="{BB962C8B-B14F-4D97-AF65-F5344CB8AC3E}">
        <p14:creationId xmlns:p14="http://schemas.microsoft.com/office/powerpoint/2010/main" val="1291011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1614BA-85C5-BA49-A402-F7BCCCDB2C4F}"/>
              </a:ext>
            </a:extLst>
          </p:cNvPr>
          <p:cNvSpPr>
            <a:spLocks noGrp="1"/>
          </p:cNvSpPr>
          <p:nvPr>
            <p:ph type="title"/>
          </p:nvPr>
        </p:nvSpPr>
        <p:spPr>
          <a:xfrm>
            <a:off x="566928" y="1499616"/>
            <a:ext cx="10515600" cy="590931"/>
          </a:xfrm>
          <a:prstGeom prst="rect">
            <a:avLst/>
          </a:prstGeom>
        </p:spPr>
        <p:txBody>
          <a:bodyPr vert="horz" lIns="91440" tIns="45720" rIns="91440" bIns="45720" rtlCol="0" anchor="b" anchorCtr="0">
            <a:sp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6A66ADF-AEA5-DC4B-841D-168372B891D6}"/>
              </a:ext>
            </a:extLst>
          </p:cNvPr>
          <p:cNvSpPr>
            <a:spLocks noGrp="1"/>
          </p:cNvSpPr>
          <p:nvPr>
            <p:ph type="body" idx="1"/>
          </p:nvPr>
        </p:nvSpPr>
        <p:spPr>
          <a:xfrm>
            <a:off x="566928" y="2185416"/>
            <a:ext cx="10515600" cy="3968249"/>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descr="University at Buffalo, The State University of New York logo">
            <a:extLst>
              <a:ext uri="{FF2B5EF4-FFF2-40B4-BE49-F238E27FC236}">
                <a16:creationId xmlns:a16="http://schemas.microsoft.com/office/drawing/2014/main" id="{27B0F206-4721-B742-B71F-C0AADA23A98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55600" y="321146"/>
            <a:ext cx="4800600" cy="356029"/>
          </a:xfrm>
          <a:prstGeom prst="rect">
            <a:avLst/>
          </a:prstGeom>
        </p:spPr>
      </p:pic>
      <p:sp>
        <p:nvSpPr>
          <p:cNvPr id="5" name="Footer Placeholder 4">
            <a:extLst>
              <a:ext uri="{FF2B5EF4-FFF2-40B4-BE49-F238E27FC236}">
                <a16:creationId xmlns:a16="http://schemas.microsoft.com/office/drawing/2014/main" id="{0BD4790E-48FE-324B-A4AD-34E3A7792E59}"/>
              </a:ext>
            </a:extLst>
          </p:cNvPr>
          <p:cNvSpPr>
            <a:spLocks noGrp="1"/>
          </p:cNvSpPr>
          <p:nvPr>
            <p:ph type="ftr" sz="quarter" idx="3"/>
          </p:nvPr>
        </p:nvSpPr>
        <p:spPr>
          <a:xfrm>
            <a:off x="7574280" y="6319774"/>
            <a:ext cx="4114800" cy="365125"/>
          </a:xfrm>
          <a:prstGeom prst="rect">
            <a:avLst/>
          </a:prstGeom>
        </p:spPr>
        <p:txBody>
          <a:bodyPr vert="horz" lIns="91440" tIns="45720" rIns="91440" bIns="45720" rtlCol="0" anchor="ctr"/>
          <a:lstStyle>
            <a:lvl1pPr algn="r">
              <a:defRPr sz="1600" b="1">
                <a:solidFill>
                  <a:schemeClr val="tx1"/>
                </a:solidFill>
              </a:defRPr>
            </a:lvl1pPr>
          </a:lstStyle>
          <a:p>
            <a:endParaRPr lang="en-US"/>
          </a:p>
        </p:txBody>
      </p:sp>
    </p:spTree>
    <p:extLst>
      <p:ext uri="{BB962C8B-B14F-4D97-AF65-F5344CB8AC3E}">
        <p14:creationId xmlns:p14="http://schemas.microsoft.com/office/powerpoint/2010/main" val="2159861364"/>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Lst>
  <p:txStyles>
    <p:titleStyle>
      <a:lvl1pPr algn="l" defTabSz="914400" rtl="0" eaLnBrk="1" latinLnBrk="0" hangingPunct="1">
        <a:lnSpc>
          <a:spcPct val="90000"/>
        </a:lnSpc>
        <a:spcBef>
          <a:spcPct val="0"/>
        </a:spcBef>
        <a:buNone/>
        <a:defRPr sz="3600" b="0" i="0" kern="1200">
          <a:solidFill>
            <a:schemeClr val="tx2"/>
          </a:solidFill>
          <a:latin typeface="Georgia" panose="02040502050405020303" pitchFamily="18" charset="0"/>
          <a:ea typeface="+mj-ea"/>
          <a:cs typeface="+mj-cs"/>
        </a:defRPr>
      </a:lvl1pPr>
    </p:titleStyle>
    <p:body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6.png"/><Relationship Id="rId5" Type="http://schemas.openxmlformats.org/officeDocument/2006/relationships/image" Target="../media/image23.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hyperlink" Target="https://arxiv.org/abs/2010.00649" TargetMode="External"/><Relationship Id="rId3" Type="http://schemas.openxmlformats.org/officeDocument/2006/relationships/slideLayout" Target="../slideLayouts/slideLayout3.xml"/><Relationship Id="rId7" Type="http://schemas.openxmlformats.org/officeDocument/2006/relationships/hyperlink" Target="https://qiskit.org/textbook/ch-algorithms/grover.html" TargetMode="Externa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hyperlink" Target="https://convertwithcontent.com/web-marketing-in-a-nutshell/" TargetMode="External"/><Relationship Id="rId11" Type="http://schemas.openxmlformats.org/officeDocument/2006/relationships/image" Target="../media/image6.png"/><Relationship Id="rId5" Type="http://schemas.openxmlformats.org/officeDocument/2006/relationships/hyperlink" Target="https://medium.com/nerd-for-tech/grovers-algorithm-3ac4616ce23a" TargetMode="External"/><Relationship Id="rId10" Type="http://schemas.openxmlformats.org/officeDocument/2006/relationships/hyperlink" Target="https://digitalcommons.calpoly.edu/physsp/184/" TargetMode="External"/><Relationship Id="rId4" Type="http://schemas.openxmlformats.org/officeDocument/2006/relationships/notesSlide" Target="../notesSlides/notesSlide11.xml"/><Relationship Id="rId9" Type="http://schemas.openxmlformats.org/officeDocument/2006/relationships/hyperlink" Target="https://newscenter.lbl.gov/2020/09/23/lhc-creates-matter-from-light/"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8.xml"/><Relationship Id="rId7" Type="http://schemas.openxmlformats.org/officeDocument/2006/relationships/image" Target="../media/image9.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notesSlide" Target="../notesSlides/notesSlide3.xml"/><Relationship Id="rId4"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6.png"/><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10.png"/><Relationship Id="rId5" Type="http://schemas.openxmlformats.org/officeDocument/2006/relationships/notesSlide" Target="../notesSlides/notesSlide4.xml"/><Relationship Id="rId4"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6.png"/><Relationship Id="rId2" Type="http://schemas.microsoft.com/office/2007/relationships/media" Target="../media/media5.m4a"/><Relationship Id="rId1" Type="http://schemas.openxmlformats.org/officeDocument/2006/relationships/tags" Target="../tags/tag3.xml"/><Relationship Id="rId6" Type="http://schemas.openxmlformats.org/officeDocument/2006/relationships/image" Target="../media/image11.jpeg"/><Relationship Id="rId5" Type="http://schemas.openxmlformats.org/officeDocument/2006/relationships/notesSlide" Target="../notesSlides/notesSlide5.xml"/><Relationship Id="rId4"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audio" Target="../media/media6.m4a"/><Relationship Id="rId7" Type="http://schemas.openxmlformats.org/officeDocument/2006/relationships/image" Target="../media/image13.png"/><Relationship Id="rId2" Type="http://schemas.microsoft.com/office/2007/relationships/media" Target="../media/media6.m4a"/><Relationship Id="rId1" Type="http://schemas.openxmlformats.org/officeDocument/2006/relationships/tags" Target="../tags/tag4.xml"/><Relationship Id="rId6" Type="http://schemas.openxmlformats.org/officeDocument/2006/relationships/image" Target="../media/image12.png"/><Relationship Id="rId5" Type="http://schemas.openxmlformats.org/officeDocument/2006/relationships/notesSlide" Target="../notesSlides/notesSlide6.xml"/><Relationship Id="rId10" Type="http://schemas.openxmlformats.org/officeDocument/2006/relationships/image" Target="../media/image6.png"/><Relationship Id="rId4" Type="http://schemas.openxmlformats.org/officeDocument/2006/relationships/slideLayout" Target="../slideLayouts/slideLayout8.xml"/><Relationship Id="rId9" Type="http://schemas.openxmlformats.org/officeDocument/2006/relationships/image" Target="../media/image7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6.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8.xml"/><Relationship Id="rId7" Type="http://schemas.openxmlformats.org/officeDocument/2006/relationships/image" Target="../media/image18.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7.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slideLayout" Target="../slideLayouts/slideLayout8.xml"/><Relationship Id="rId7" Type="http://schemas.openxmlformats.org/officeDocument/2006/relationships/image" Target="../media/image21.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notesSlide" Target="../notesSlides/notesSlide9.xm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053D5-5179-478E-9E4A-0CC79CFE2D1E}"/>
              </a:ext>
            </a:extLst>
          </p:cNvPr>
          <p:cNvSpPr>
            <a:spLocks noGrp="1"/>
          </p:cNvSpPr>
          <p:nvPr>
            <p:ph type="ctrTitle"/>
          </p:nvPr>
        </p:nvSpPr>
        <p:spPr/>
        <p:txBody>
          <a:bodyPr/>
          <a:lstStyle/>
          <a:p>
            <a:r>
              <a:rPr lang="en-US"/>
              <a:t>Grover’s Algorithm</a:t>
            </a:r>
          </a:p>
        </p:txBody>
      </p:sp>
      <p:sp>
        <p:nvSpPr>
          <p:cNvPr id="3" name="Subtitle 2">
            <a:extLst>
              <a:ext uri="{FF2B5EF4-FFF2-40B4-BE49-F238E27FC236}">
                <a16:creationId xmlns:a16="http://schemas.microsoft.com/office/drawing/2014/main" id="{BCCCAFA4-ECF7-47C5-BBA8-9EE6A51C491B}"/>
              </a:ext>
            </a:extLst>
          </p:cNvPr>
          <p:cNvSpPr>
            <a:spLocks noGrp="1"/>
          </p:cNvSpPr>
          <p:nvPr>
            <p:ph type="subTitle" idx="1"/>
          </p:nvPr>
        </p:nvSpPr>
        <p:spPr/>
        <p:txBody>
          <a:bodyPr/>
          <a:lstStyle/>
          <a:p>
            <a:r>
              <a:rPr lang="en-US"/>
              <a:t>Luke meiler, austin marga, tanmayee gujar</a:t>
            </a:r>
          </a:p>
        </p:txBody>
      </p:sp>
      <p:pic>
        <p:nvPicPr>
          <p:cNvPr id="14" name="Audio 13">
            <a:hlinkClick r:id="" action="ppaction://media"/>
            <a:extLst>
              <a:ext uri="{FF2B5EF4-FFF2-40B4-BE49-F238E27FC236}">
                <a16:creationId xmlns:a16="http://schemas.microsoft.com/office/drawing/2014/main" id="{8EA1CC01-26FE-4D88-9282-ADEE7284F8D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78161184"/>
      </p:ext>
    </p:extLst>
  </p:cSld>
  <p:clrMapOvr>
    <a:masterClrMapping/>
  </p:clrMapOvr>
  <mc:AlternateContent xmlns:mc="http://schemas.openxmlformats.org/markup-compatibility/2006">
    <mc:Choice xmlns:p14="http://schemas.microsoft.com/office/powerpoint/2010/main" Requires="p14">
      <p:transition spd="slow" p14:dur="2000" advTm="6898"/>
    </mc:Choice>
    <mc:Fallback>
      <p:transition spd="slow" advTm="68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CERN&amp;#39;s Large Hadron Collider Creates Matter From Light">
            <a:extLst>
              <a:ext uri="{FF2B5EF4-FFF2-40B4-BE49-F238E27FC236}">
                <a16:creationId xmlns:a16="http://schemas.microsoft.com/office/drawing/2014/main" id="{BCD0E3F6-D75D-41D1-AE9B-8FA645AF54C2}"/>
              </a:ext>
            </a:extLst>
          </p:cNvPr>
          <p:cNvPicPr>
            <a:picLocks noChangeAspect="1" noChangeArrowheads="1"/>
          </p:cNvPicPr>
          <p:nvPr/>
        </p:nvPicPr>
        <p:blipFill>
          <a:blip r:embed="rId5" cstate="hqprint">
            <a:extLst>
              <a:ext uri="{28A0092B-C50C-407E-A947-70E740481C1C}">
                <a14:useLocalDpi xmlns:a14="http://schemas.microsoft.com/office/drawing/2010/main" val="0"/>
              </a:ext>
            </a:extLst>
          </a:blip>
          <a:srcRect/>
          <a:stretch>
            <a:fillRect/>
          </a:stretch>
        </p:blipFill>
        <p:spPr bwMode="auto">
          <a:xfrm>
            <a:off x="8091011" y="2298955"/>
            <a:ext cx="2846997" cy="190623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6150560-C6AB-4ACB-829D-CCDF68DE61D1}"/>
              </a:ext>
            </a:extLst>
          </p:cNvPr>
          <p:cNvSpPr txBox="1"/>
          <p:nvPr/>
        </p:nvSpPr>
        <p:spPr>
          <a:xfrm>
            <a:off x="460117" y="2463306"/>
            <a:ext cx="8947933" cy="2985433"/>
          </a:xfrm>
          <a:prstGeom prst="rect">
            <a:avLst/>
          </a:prstGeom>
          <a:noFill/>
        </p:spPr>
        <p:txBody>
          <a:bodyPr wrap="square" rtlCol="0">
            <a:spAutoFit/>
          </a:bodyPr>
          <a:lstStyle/>
          <a:p>
            <a:pPr marL="571500" indent="-571500">
              <a:buFont typeface="Arial" panose="020B0604020202020204" pitchFamily="34" charset="0"/>
              <a:buChar char="•"/>
            </a:pPr>
            <a:r>
              <a:rPr lang="en-US" sz="3600"/>
              <a:t>Data searching at LHC [4]</a:t>
            </a:r>
          </a:p>
          <a:p>
            <a:pPr marL="571500" indent="-571500">
              <a:buFont typeface="Arial" panose="020B0604020202020204" pitchFamily="34" charset="0"/>
              <a:buChar char="•"/>
            </a:pPr>
            <a:endParaRPr lang="en-US" sz="3600"/>
          </a:p>
          <a:p>
            <a:pPr marL="571500" indent="-571500">
              <a:buFont typeface="Arial" panose="020B0604020202020204" pitchFamily="34" charset="0"/>
              <a:buChar char="•"/>
            </a:pPr>
            <a:r>
              <a:rPr lang="en-US" sz="3600"/>
              <a:t>Quantum cryptography [6]</a:t>
            </a:r>
          </a:p>
          <a:p>
            <a:pPr marL="571500" indent="-571500">
              <a:buFont typeface="Arial" panose="020B0604020202020204" pitchFamily="34" charset="0"/>
              <a:buChar char="•"/>
            </a:pPr>
            <a:endParaRPr lang="en-US" sz="3600"/>
          </a:p>
          <a:p>
            <a:pPr marL="571500" indent="-571500">
              <a:buFont typeface="Arial" panose="020B0604020202020204" pitchFamily="34" charset="0"/>
              <a:buChar char="•"/>
            </a:pPr>
            <a:r>
              <a:rPr lang="en-US" sz="3600"/>
              <a:t>Random Walk problems </a:t>
            </a:r>
            <a:r>
              <a:rPr lang="en-US" sz="4400"/>
              <a:t>[7]</a:t>
            </a:r>
          </a:p>
        </p:txBody>
      </p:sp>
      <p:sp>
        <p:nvSpPr>
          <p:cNvPr id="2" name="TextBox 1">
            <a:extLst>
              <a:ext uri="{FF2B5EF4-FFF2-40B4-BE49-F238E27FC236}">
                <a16:creationId xmlns:a16="http://schemas.microsoft.com/office/drawing/2014/main" id="{D038234F-5975-4C32-A629-8316F0834666}"/>
              </a:ext>
            </a:extLst>
          </p:cNvPr>
          <p:cNvSpPr txBox="1"/>
          <p:nvPr/>
        </p:nvSpPr>
        <p:spPr>
          <a:xfrm>
            <a:off x="3767302" y="1231731"/>
            <a:ext cx="5708342" cy="830997"/>
          </a:xfrm>
          <a:prstGeom prst="rect">
            <a:avLst/>
          </a:prstGeom>
          <a:noFill/>
        </p:spPr>
        <p:txBody>
          <a:bodyPr wrap="square" rtlCol="0">
            <a:spAutoFit/>
          </a:bodyPr>
          <a:lstStyle/>
          <a:p>
            <a:r>
              <a:rPr lang="en-US" sz="4800"/>
              <a:t>Applications</a:t>
            </a:r>
          </a:p>
        </p:txBody>
      </p:sp>
      <p:sp>
        <p:nvSpPr>
          <p:cNvPr id="3" name="TextBox 2">
            <a:extLst>
              <a:ext uri="{FF2B5EF4-FFF2-40B4-BE49-F238E27FC236}">
                <a16:creationId xmlns:a16="http://schemas.microsoft.com/office/drawing/2014/main" id="{BF300626-8C7D-4ED5-836A-A5926088DC57}"/>
              </a:ext>
            </a:extLst>
          </p:cNvPr>
          <p:cNvSpPr txBox="1"/>
          <p:nvPr/>
        </p:nvSpPr>
        <p:spPr>
          <a:xfrm>
            <a:off x="10628516" y="1929623"/>
            <a:ext cx="453987" cy="369332"/>
          </a:xfrm>
          <a:prstGeom prst="rect">
            <a:avLst/>
          </a:prstGeom>
          <a:noFill/>
        </p:spPr>
        <p:txBody>
          <a:bodyPr wrap="square" rtlCol="0">
            <a:spAutoFit/>
          </a:bodyPr>
          <a:lstStyle/>
          <a:p>
            <a:r>
              <a:rPr lang="en-US"/>
              <a:t>[5]</a:t>
            </a:r>
          </a:p>
        </p:txBody>
      </p:sp>
      <p:pic>
        <p:nvPicPr>
          <p:cNvPr id="7" name="Audio 6">
            <a:hlinkClick r:id="" action="ppaction://media"/>
            <a:extLst>
              <a:ext uri="{FF2B5EF4-FFF2-40B4-BE49-F238E27FC236}">
                <a16:creationId xmlns:a16="http://schemas.microsoft.com/office/drawing/2014/main" id="{9DCBF494-F047-4A35-93C5-C0156998945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91837706"/>
      </p:ext>
    </p:extLst>
  </p:cSld>
  <p:clrMapOvr>
    <a:masterClrMapping/>
  </p:clrMapOvr>
  <mc:AlternateContent xmlns:mc="http://schemas.openxmlformats.org/markup-compatibility/2006">
    <mc:Choice xmlns:p14="http://schemas.microsoft.com/office/powerpoint/2010/main" Requires="p14">
      <p:transition spd="slow" p14:dur="2000" advTm="26069"/>
    </mc:Choice>
    <mc:Fallback>
      <p:transition spd="slow" advTm="260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21E90-07AE-4F41-A6AE-869578A9C730}"/>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036C3209-2589-46C2-BAD7-1B6CAFC98E88}"/>
              </a:ext>
            </a:extLst>
          </p:cNvPr>
          <p:cNvSpPr>
            <a:spLocks noGrp="1"/>
          </p:cNvSpPr>
          <p:nvPr>
            <p:ph idx="1"/>
          </p:nvPr>
        </p:nvSpPr>
        <p:spPr/>
        <p:txBody>
          <a:bodyPr>
            <a:normAutofit fontScale="77500" lnSpcReduction="20000"/>
          </a:bodyPr>
          <a:lstStyle/>
          <a:p>
            <a:r>
              <a:rPr lang="en-US"/>
              <a:t>[1] - </a:t>
            </a:r>
            <a:r>
              <a:rPr lang="en-US">
                <a:hlinkClick r:id="rId5"/>
              </a:rPr>
              <a:t>https://medium.com/nerd-for-tech/grovers-algorithm-3ac4616ce23a</a:t>
            </a:r>
            <a:endParaRPr lang="en-US"/>
          </a:p>
          <a:p>
            <a:r>
              <a:rPr lang="en-US"/>
              <a:t>[2] - </a:t>
            </a:r>
            <a:r>
              <a:rPr lang="en-US">
                <a:hlinkClick r:id="rId6"/>
              </a:rPr>
              <a:t>https://convertwithcontent.com/web-marketing-in-a-nutshell/</a:t>
            </a:r>
            <a:endParaRPr lang="en-US"/>
          </a:p>
          <a:p>
            <a:r>
              <a:rPr lang="en-US"/>
              <a:t>[3] - </a:t>
            </a:r>
            <a:r>
              <a:rPr lang="en-US">
                <a:hlinkClick r:id="rId7"/>
              </a:rPr>
              <a:t>https://qiskit.org/textbook/ch-algorithms/grover.html</a:t>
            </a:r>
            <a:endParaRPr lang="en-US"/>
          </a:p>
          <a:p>
            <a:r>
              <a:rPr lang="en-US"/>
              <a:t>[4] - A. E. Armenakas et al, “Application of a Quantum Search Algorithm to High- Energy Physics Data at the Large Hadron Collider”, </a:t>
            </a:r>
            <a:r>
              <a:rPr lang="en-US">
                <a:hlinkClick r:id="rId8"/>
              </a:rPr>
              <a:t>https://arxiv.org/abs/2010.00649</a:t>
            </a:r>
            <a:r>
              <a:rPr lang="en-US"/>
              <a:t>, (2020), preprint.</a:t>
            </a:r>
          </a:p>
          <a:p>
            <a:r>
              <a:rPr lang="en-US"/>
              <a:t>[5] - </a:t>
            </a:r>
            <a:r>
              <a:rPr lang="en-US">
                <a:hlinkClick r:id="rId9"/>
              </a:rPr>
              <a:t>https://newscenter.lbl.gov/2020/09/23/lhc-creates-matter-from-light/</a:t>
            </a:r>
            <a:endParaRPr lang="en-US"/>
          </a:p>
          <a:p>
            <a:r>
              <a:rPr lang="en-US"/>
              <a:t>[6] - Z. Sakhi, R. Kabil, A. Tragha and M. Bennai, "Quantum cryptography based on Grover's algorithm," </a:t>
            </a:r>
            <a:r>
              <a:rPr lang="en-US" i="1"/>
              <a:t>Second International Conference on the Innovative Computing Technology (INTECH 2012)</a:t>
            </a:r>
            <a:r>
              <a:rPr lang="en-US"/>
              <a:t>, 2012, pp. 33-37, doi: 10.1109/INTECH.2012.6457788.</a:t>
            </a:r>
          </a:p>
          <a:p>
            <a:r>
              <a:rPr lang="en-US"/>
              <a:t>[7] – A. M. Houk, “Quantum Random Walk Search and Grover’s Algorithm - An Introduction and Neutral-Atom Approach,” California Polytechnic, </a:t>
            </a:r>
            <a:r>
              <a:rPr lang="en-US">
                <a:hlinkClick r:id="rId10"/>
              </a:rPr>
              <a:t>https://digitalcommons.calpoly.edu/physsp/184/</a:t>
            </a:r>
            <a:r>
              <a:rPr lang="en-US"/>
              <a:t> (2020).</a:t>
            </a:r>
          </a:p>
          <a:p>
            <a:endParaRPr lang="en-US"/>
          </a:p>
        </p:txBody>
      </p:sp>
      <p:pic>
        <p:nvPicPr>
          <p:cNvPr id="5" name="Audio 4">
            <a:hlinkClick r:id="" action="ppaction://media"/>
            <a:extLst>
              <a:ext uri="{FF2B5EF4-FFF2-40B4-BE49-F238E27FC236}">
                <a16:creationId xmlns:a16="http://schemas.microsoft.com/office/drawing/2014/main" id="{D6A139F9-CA9A-449C-A031-1335F0505833}"/>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0603449"/>
      </p:ext>
    </p:extLst>
  </p:cSld>
  <p:clrMapOvr>
    <a:masterClrMapping/>
  </p:clrMapOvr>
  <mc:AlternateContent xmlns:mc="http://schemas.openxmlformats.org/markup-compatibility/2006">
    <mc:Choice xmlns:p14="http://schemas.microsoft.com/office/powerpoint/2010/main" Requires="p14">
      <p:transition spd="slow" p14:dur="2000" advTm="15783"/>
    </mc:Choice>
    <mc:Fallback>
      <p:transition spd="slow" advTm="157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GROVER&amp;#39;S ALGORITHM. Grover&amp;#39;s algorithm is a search… | by Max Cui | Nerd For  Tech | Medium">
            <a:extLst>
              <a:ext uri="{FF2B5EF4-FFF2-40B4-BE49-F238E27FC236}">
                <a16:creationId xmlns:a16="http://schemas.microsoft.com/office/drawing/2014/main" id="{CCD0EF96-8981-4CA4-8355-824B30B10B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4289" y="1670180"/>
            <a:ext cx="5985456" cy="501788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50CF6F6-C412-4CC8-84D5-EA1520112C1A}"/>
              </a:ext>
            </a:extLst>
          </p:cNvPr>
          <p:cNvSpPr txBox="1"/>
          <p:nvPr/>
        </p:nvSpPr>
        <p:spPr>
          <a:xfrm>
            <a:off x="206544" y="6154746"/>
            <a:ext cx="3601617" cy="369332"/>
          </a:xfrm>
          <a:prstGeom prst="rect">
            <a:avLst/>
          </a:prstGeom>
          <a:noFill/>
        </p:spPr>
        <p:txBody>
          <a:bodyPr wrap="square" rtlCol="0">
            <a:spAutoFit/>
          </a:bodyPr>
          <a:lstStyle/>
          <a:p>
            <a:r>
              <a:rPr lang="en-US"/>
              <a:t> [1]</a:t>
            </a:r>
          </a:p>
        </p:txBody>
      </p:sp>
      <p:sp>
        <p:nvSpPr>
          <p:cNvPr id="3" name="TextBox 2">
            <a:extLst>
              <a:ext uri="{FF2B5EF4-FFF2-40B4-BE49-F238E27FC236}">
                <a16:creationId xmlns:a16="http://schemas.microsoft.com/office/drawing/2014/main" id="{E2ABE822-0EB9-48C2-8A40-F3E60DED3CFB}"/>
              </a:ext>
            </a:extLst>
          </p:cNvPr>
          <p:cNvSpPr txBox="1"/>
          <p:nvPr/>
        </p:nvSpPr>
        <p:spPr>
          <a:xfrm>
            <a:off x="206544" y="1085405"/>
            <a:ext cx="8382102" cy="584775"/>
          </a:xfrm>
          <a:prstGeom prst="rect">
            <a:avLst/>
          </a:prstGeom>
          <a:noFill/>
        </p:spPr>
        <p:txBody>
          <a:bodyPr wrap="square" rtlCol="0">
            <a:spAutoFit/>
          </a:bodyPr>
          <a:lstStyle/>
          <a:p>
            <a:r>
              <a:rPr lang="en-US" sz="3200"/>
              <a:t>Lov Grover – Creator of Grover’s Algorithm</a:t>
            </a:r>
          </a:p>
        </p:txBody>
      </p:sp>
      <p:pic>
        <p:nvPicPr>
          <p:cNvPr id="5" name="Picture 4">
            <a:extLst>
              <a:ext uri="{FF2B5EF4-FFF2-40B4-BE49-F238E27FC236}">
                <a16:creationId xmlns:a16="http://schemas.microsoft.com/office/drawing/2014/main" id="{D74E6CBF-4AC8-40BE-82E9-5DB0EDDFAA7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26716" y="3035498"/>
            <a:ext cx="4580962" cy="1570929"/>
          </a:xfrm>
          <a:prstGeom prst="rect">
            <a:avLst/>
          </a:prstGeom>
        </p:spPr>
      </p:pic>
      <p:pic>
        <p:nvPicPr>
          <p:cNvPr id="7" name="Picture 6">
            <a:extLst>
              <a:ext uri="{FF2B5EF4-FFF2-40B4-BE49-F238E27FC236}">
                <a16:creationId xmlns:a16="http://schemas.microsoft.com/office/drawing/2014/main" id="{52377502-A012-4F53-904C-7A7E4735A13A}"/>
              </a:ext>
            </a:extLst>
          </p:cNvPr>
          <p:cNvPicPr>
            <a:picLocks noChangeAspect="1"/>
          </p:cNvPicPr>
          <p:nvPr/>
        </p:nvPicPr>
        <p:blipFill>
          <a:blip r:embed="rId7"/>
          <a:stretch>
            <a:fillRect/>
          </a:stretch>
        </p:blipFill>
        <p:spPr>
          <a:xfrm>
            <a:off x="6677462" y="4982560"/>
            <a:ext cx="5079470" cy="1172186"/>
          </a:xfrm>
          <a:prstGeom prst="rect">
            <a:avLst/>
          </a:prstGeom>
        </p:spPr>
      </p:pic>
      <p:sp>
        <p:nvSpPr>
          <p:cNvPr id="6" name="TextBox 5">
            <a:extLst>
              <a:ext uri="{FF2B5EF4-FFF2-40B4-BE49-F238E27FC236}">
                <a16:creationId xmlns:a16="http://schemas.microsoft.com/office/drawing/2014/main" id="{260E8FC3-36CD-4920-8D26-A55EA99060AD}"/>
              </a:ext>
            </a:extLst>
          </p:cNvPr>
          <p:cNvSpPr txBox="1"/>
          <p:nvPr/>
        </p:nvSpPr>
        <p:spPr>
          <a:xfrm>
            <a:off x="10987565" y="4750637"/>
            <a:ext cx="843379" cy="369332"/>
          </a:xfrm>
          <a:prstGeom prst="rect">
            <a:avLst/>
          </a:prstGeom>
          <a:noFill/>
        </p:spPr>
        <p:txBody>
          <a:bodyPr wrap="square" rtlCol="0">
            <a:spAutoFit/>
          </a:bodyPr>
          <a:lstStyle/>
          <a:p>
            <a:r>
              <a:rPr lang="en-US"/>
              <a:t>[3]</a:t>
            </a:r>
          </a:p>
        </p:txBody>
      </p:sp>
      <p:pic>
        <p:nvPicPr>
          <p:cNvPr id="14" name="Audio 13">
            <a:hlinkClick r:id="" action="ppaction://media"/>
            <a:extLst>
              <a:ext uri="{FF2B5EF4-FFF2-40B4-BE49-F238E27FC236}">
                <a16:creationId xmlns:a16="http://schemas.microsoft.com/office/drawing/2014/main" id="{CC686135-3AAD-44E8-AEB9-1D2FEC514E27}"/>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26024998"/>
      </p:ext>
    </p:extLst>
  </p:cSld>
  <p:clrMapOvr>
    <a:masterClrMapping/>
  </p:clrMapOvr>
  <mc:AlternateContent xmlns:mc="http://schemas.openxmlformats.org/markup-compatibility/2006">
    <mc:Choice xmlns:p14="http://schemas.microsoft.com/office/powerpoint/2010/main" Requires="p14">
      <p:transition spd="slow" p14:dur="2000" advTm="12218"/>
    </mc:Choice>
    <mc:Fallback>
      <p:transition spd="slow" advTm="122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318AC-6A3B-442F-ADDD-D5BDB67A7B27}"/>
              </a:ext>
            </a:extLst>
          </p:cNvPr>
          <p:cNvSpPr txBox="1"/>
          <p:nvPr/>
        </p:nvSpPr>
        <p:spPr>
          <a:xfrm>
            <a:off x="3288724" y="2327671"/>
            <a:ext cx="5118155" cy="769441"/>
          </a:xfrm>
          <a:prstGeom prst="rect">
            <a:avLst/>
          </a:prstGeom>
          <a:noFill/>
        </p:spPr>
        <p:txBody>
          <a:bodyPr wrap="square" rtlCol="0">
            <a:spAutoFit/>
          </a:bodyPr>
          <a:lstStyle/>
          <a:p>
            <a:r>
              <a:rPr lang="en-US" sz="4400"/>
              <a:t>S = [1,4,6,7,</a:t>
            </a:r>
            <a:r>
              <a:rPr lang="en-US" sz="4400">
                <a:solidFill>
                  <a:srgbClr val="FF0000"/>
                </a:solidFill>
              </a:rPr>
              <a:t>5</a:t>
            </a:r>
            <a:r>
              <a:rPr lang="en-US" sz="4400"/>
              <a:t>,8,2]</a:t>
            </a:r>
          </a:p>
        </p:txBody>
      </p:sp>
      <p:cxnSp>
        <p:nvCxnSpPr>
          <p:cNvPr id="6" name="Straight Arrow Connector 5">
            <a:extLst>
              <a:ext uri="{FF2B5EF4-FFF2-40B4-BE49-F238E27FC236}">
                <a16:creationId xmlns:a16="http://schemas.microsoft.com/office/drawing/2014/main" id="{3849287C-E0F6-43F3-9D35-225D551CFCE2}"/>
              </a:ext>
            </a:extLst>
          </p:cNvPr>
          <p:cNvCxnSpPr/>
          <p:nvPr/>
        </p:nvCxnSpPr>
        <p:spPr>
          <a:xfrm flipV="1">
            <a:off x="6568945" y="3097112"/>
            <a:ext cx="0" cy="72843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52F1957C-DF6A-4B4E-BA30-8999188CFF58}"/>
              </a:ext>
            </a:extLst>
          </p:cNvPr>
          <p:cNvSpPr/>
          <p:nvPr/>
        </p:nvSpPr>
        <p:spPr>
          <a:xfrm>
            <a:off x="5393288" y="3866553"/>
            <a:ext cx="2351314" cy="97038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rgbClr val="FF0000"/>
                </a:solidFill>
              </a:rPr>
              <a:t>Looking for 5</a:t>
            </a:r>
          </a:p>
        </p:txBody>
      </p:sp>
      <p:pic>
        <p:nvPicPr>
          <p:cNvPr id="11" name="Audio 10">
            <a:hlinkClick r:id="" action="ppaction://media"/>
            <a:extLst>
              <a:ext uri="{FF2B5EF4-FFF2-40B4-BE49-F238E27FC236}">
                <a16:creationId xmlns:a16="http://schemas.microsoft.com/office/drawing/2014/main" id="{A32E808E-BC03-45FA-B0D1-8377B524C33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328140249"/>
      </p:ext>
    </p:extLst>
  </p:cSld>
  <p:clrMapOvr>
    <a:masterClrMapping/>
  </p:clrMapOvr>
  <mc:AlternateContent xmlns:mc="http://schemas.openxmlformats.org/markup-compatibility/2006">
    <mc:Choice xmlns:p14="http://schemas.microsoft.com/office/powerpoint/2010/main" Requires="p14">
      <p:transition spd="slow" p14:dur="2000" advTm="14311"/>
    </mc:Choice>
    <mc:Fallback>
      <p:transition spd="slow" advTm="1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11"/>
                </p:tgtEl>
              </p:cMediaNode>
            </p:audio>
          </p:childTnLst>
        </p:cTn>
      </p:par>
    </p:tnLst>
    <p:bldLst>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A67795-C299-4741-B29B-33D6ABBD065F}"/>
              </a:ext>
            </a:extLst>
          </p:cNvPr>
          <p:cNvSpPr txBox="1"/>
          <p:nvPr/>
        </p:nvSpPr>
        <p:spPr>
          <a:xfrm rot="10800000" flipV="1">
            <a:off x="3556093" y="3192202"/>
            <a:ext cx="4617105" cy="769441"/>
          </a:xfrm>
          <a:prstGeom prst="rect">
            <a:avLst/>
          </a:prstGeom>
          <a:noFill/>
        </p:spPr>
        <p:txBody>
          <a:bodyPr wrap="square" rtlCol="0">
            <a:spAutoFit/>
          </a:bodyPr>
          <a:lstStyle/>
          <a:p>
            <a:r>
              <a:rPr lang="en-US" sz="4400"/>
              <a:t>S = [1,4,6,7,</a:t>
            </a:r>
            <a:r>
              <a:rPr lang="en-US" sz="4400">
                <a:solidFill>
                  <a:srgbClr val="FF0000"/>
                </a:solidFill>
              </a:rPr>
              <a:t>5</a:t>
            </a:r>
            <a:r>
              <a:rPr lang="en-US" sz="4400"/>
              <a:t>,8,2]</a:t>
            </a:r>
          </a:p>
        </p:txBody>
      </p:sp>
      <p:pic>
        <p:nvPicPr>
          <p:cNvPr id="9" name="Picture 8">
            <a:extLst>
              <a:ext uri="{FF2B5EF4-FFF2-40B4-BE49-F238E27FC236}">
                <a16:creationId xmlns:a16="http://schemas.microsoft.com/office/drawing/2014/main" id="{E4919AEB-1FB2-4B93-BD98-54BA0346BC63}"/>
              </a:ext>
            </a:extLst>
          </p:cNvPr>
          <p:cNvPicPr>
            <a:picLocks noChangeAspect="1"/>
          </p:cNvPicPr>
          <p:nvPr/>
        </p:nvPicPr>
        <p:blipFill>
          <a:blip r:embed="rId6"/>
          <a:stretch>
            <a:fillRect/>
          </a:stretch>
        </p:blipFill>
        <p:spPr>
          <a:xfrm>
            <a:off x="5973459" y="2359715"/>
            <a:ext cx="619125" cy="904875"/>
          </a:xfrm>
          <a:prstGeom prst="rect">
            <a:avLst/>
          </a:prstGeom>
        </p:spPr>
      </p:pic>
      <p:pic>
        <p:nvPicPr>
          <p:cNvPr id="10" name="Picture 9">
            <a:extLst>
              <a:ext uri="{FF2B5EF4-FFF2-40B4-BE49-F238E27FC236}">
                <a16:creationId xmlns:a16="http://schemas.microsoft.com/office/drawing/2014/main" id="{2F3964F9-98D6-4AE1-A2C7-4178B8A04836}"/>
              </a:ext>
            </a:extLst>
          </p:cNvPr>
          <p:cNvPicPr>
            <a:picLocks noChangeAspect="1"/>
          </p:cNvPicPr>
          <p:nvPr/>
        </p:nvPicPr>
        <p:blipFill>
          <a:blip r:embed="rId6"/>
          <a:stretch>
            <a:fillRect/>
          </a:stretch>
        </p:blipFill>
        <p:spPr>
          <a:xfrm>
            <a:off x="5555084" y="2365952"/>
            <a:ext cx="619125" cy="904875"/>
          </a:xfrm>
          <a:prstGeom prst="rect">
            <a:avLst/>
          </a:prstGeom>
        </p:spPr>
      </p:pic>
      <p:pic>
        <p:nvPicPr>
          <p:cNvPr id="11" name="Picture 10">
            <a:extLst>
              <a:ext uri="{FF2B5EF4-FFF2-40B4-BE49-F238E27FC236}">
                <a16:creationId xmlns:a16="http://schemas.microsoft.com/office/drawing/2014/main" id="{06D557EA-6ED0-4F87-BC9B-479FB4D0F18F}"/>
              </a:ext>
            </a:extLst>
          </p:cNvPr>
          <p:cNvPicPr>
            <a:picLocks noChangeAspect="1"/>
          </p:cNvPicPr>
          <p:nvPr/>
        </p:nvPicPr>
        <p:blipFill>
          <a:blip r:embed="rId6"/>
          <a:stretch>
            <a:fillRect/>
          </a:stretch>
        </p:blipFill>
        <p:spPr>
          <a:xfrm>
            <a:off x="5109900" y="2359715"/>
            <a:ext cx="650151" cy="904875"/>
          </a:xfrm>
          <a:prstGeom prst="rect">
            <a:avLst/>
          </a:prstGeom>
        </p:spPr>
      </p:pic>
      <p:sp>
        <p:nvSpPr>
          <p:cNvPr id="12" name="TextBox 11">
            <a:extLst>
              <a:ext uri="{FF2B5EF4-FFF2-40B4-BE49-F238E27FC236}">
                <a16:creationId xmlns:a16="http://schemas.microsoft.com/office/drawing/2014/main" id="{2FEEA122-E7DC-441C-ABD2-A8D8FE00D80C}"/>
              </a:ext>
            </a:extLst>
          </p:cNvPr>
          <p:cNvSpPr txBox="1"/>
          <p:nvPr/>
        </p:nvSpPr>
        <p:spPr>
          <a:xfrm>
            <a:off x="6475162" y="2320076"/>
            <a:ext cx="724628" cy="369332"/>
          </a:xfrm>
          <a:prstGeom prst="rect">
            <a:avLst/>
          </a:prstGeom>
          <a:noFill/>
        </p:spPr>
        <p:txBody>
          <a:bodyPr wrap="square" rtlCol="0">
            <a:spAutoFit/>
          </a:bodyPr>
          <a:lstStyle/>
          <a:p>
            <a:r>
              <a:rPr lang="en-US">
                <a:solidFill>
                  <a:srgbClr val="FF0000"/>
                </a:solidFill>
              </a:rPr>
              <a:t>Yes!</a:t>
            </a:r>
          </a:p>
        </p:txBody>
      </p:sp>
      <p:cxnSp>
        <p:nvCxnSpPr>
          <p:cNvPr id="14" name="Straight Arrow Connector 13">
            <a:extLst>
              <a:ext uri="{FF2B5EF4-FFF2-40B4-BE49-F238E27FC236}">
                <a16:creationId xmlns:a16="http://schemas.microsoft.com/office/drawing/2014/main" id="{851F5992-8146-4A4A-9500-3A70C0AD56E4}"/>
              </a:ext>
            </a:extLst>
          </p:cNvPr>
          <p:cNvCxnSpPr/>
          <p:nvPr/>
        </p:nvCxnSpPr>
        <p:spPr>
          <a:xfrm>
            <a:off x="6718041" y="2626172"/>
            <a:ext cx="0" cy="58979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D0112943-AD9A-48DF-A9FC-EBD35EBA2C66}"/>
              </a:ext>
            </a:extLst>
          </p:cNvPr>
          <p:cNvSpPr txBox="1"/>
          <p:nvPr/>
        </p:nvSpPr>
        <p:spPr>
          <a:xfrm>
            <a:off x="4763229" y="1700866"/>
            <a:ext cx="3149652" cy="584775"/>
          </a:xfrm>
          <a:prstGeom prst="rect">
            <a:avLst/>
          </a:prstGeom>
          <a:noFill/>
        </p:spPr>
        <p:txBody>
          <a:bodyPr wrap="square" rtlCol="0">
            <a:spAutoFit/>
          </a:bodyPr>
          <a:lstStyle/>
          <a:p>
            <a:r>
              <a:rPr lang="en-US" sz="3200">
                <a:solidFill>
                  <a:srgbClr val="7030A0"/>
                </a:solidFill>
              </a:rPr>
              <a:t>The Oracle</a:t>
            </a:r>
          </a:p>
        </p:txBody>
      </p:sp>
      <p:pic>
        <p:nvPicPr>
          <p:cNvPr id="17" name="Picture 16">
            <a:extLst>
              <a:ext uri="{FF2B5EF4-FFF2-40B4-BE49-F238E27FC236}">
                <a16:creationId xmlns:a16="http://schemas.microsoft.com/office/drawing/2014/main" id="{38268C33-D2ED-4D3F-A155-9C3B5009E800}"/>
              </a:ext>
            </a:extLst>
          </p:cNvPr>
          <p:cNvPicPr>
            <a:picLocks noChangeAspect="1"/>
          </p:cNvPicPr>
          <p:nvPr/>
        </p:nvPicPr>
        <p:blipFill>
          <a:blip r:embed="rId6"/>
          <a:stretch>
            <a:fillRect/>
          </a:stretch>
        </p:blipFill>
        <p:spPr>
          <a:xfrm>
            <a:off x="4640677" y="2353478"/>
            <a:ext cx="650151" cy="904875"/>
          </a:xfrm>
          <a:prstGeom prst="rect">
            <a:avLst/>
          </a:prstGeom>
        </p:spPr>
      </p:pic>
      <p:sp>
        <p:nvSpPr>
          <p:cNvPr id="18" name="TextBox 17">
            <a:extLst>
              <a:ext uri="{FF2B5EF4-FFF2-40B4-BE49-F238E27FC236}">
                <a16:creationId xmlns:a16="http://schemas.microsoft.com/office/drawing/2014/main" id="{26E7784E-3961-4EEA-BA36-06CAD187207A}"/>
              </a:ext>
            </a:extLst>
          </p:cNvPr>
          <p:cNvSpPr txBox="1"/>
          <p:nvPr/>
        </p:nvSpPr>
        <p:spPr>
          <a:xfrm>
            <a:off x="5109900" y="5058431"/>
            <a:ext cx="2369975" cy="923330"/>
          </a:xfrm>
          <a:prstGeom prst="rect">
            <a:avLst/>
          </a:prstGeom>
          <a:noFill/>
        </p:spPr>
        <p:txBody>
          <a:bodyPr wrap="square" rtlCol="0">
            <a:spAutoFit/>
          </a:bodyPr>
          <a:lstStyle/>
          <a:p>
            <a:r>
              <a:rPr lang="en-US" sz="5400"/>
              <a:t>O(N)</a:t>
            </a:r>
          </a:p>
        </p:txBody>
      </p:sp>
      <p:pic>
        <p:nvPicPr>
          <p:cNvPr id="7" name="Audio 6">
            <a:hlinkClick r:id="" action="ppaction://media"/>
            <a:extLst>
              <a:ext uri="{FF2B5EF4-FFF2-40B4-BE49-F238E27FC236}">
                <a16:creationId xmlns:a16="http://schemas.microsoft.com/office/drawing/2014/main" id="{13122F9C-CC6B-42D2-9BE9-D5C15E41C18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190633622"/>
      </p:ext>
    </p:extLst>
  </p:cSld>
  <p:clrMapOvr>
    <a:masterClrMapping/>
  </p:clrMapOvr>
  <mc:AlternateContent xmlns:mc="http://schemas.openxmlformats.org/markup-compatibility/2006">
    <mc:Choice xmlns:p14="http://schemas.microsoft.com/office/powerpoint/2010/main" Requires="p14">
      <p:transition spd="slow" p14:dur="2000" advTm="23136"/>
    </mc:Choice>
    <mc:Fallback>
      <p:transition spd="slow" advTm="231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6" presetClass="entr" presetSubtype="16" fill="hold" nodeType="clickEffect">
                                  <p:stCondLst>
                                    <p:cond delay="0"/>
                                  </p:stCondLst>
                                  <p:childTnLst>
                                    <p:set>
                                      <p:cBhvr>
                                        <p:cTn id="32" dur="1" fill="hold">
                                          <p:stCondLst>
                                            <p:cond delay="0"/>
                                          </p:stCondLst>
                                        </p:cTn>
                                        <p:tgtEl>
                                          <p:spTgt spid="16">
                                            <p:txEl>
                                              <p:pRg st="0" end="0"/>
                                            </p:txEl>
                                          </p:spTgt>
                                        </p:tgtEl>
                                        <p:attrNameLst>
                                          <p:attrName>style.visibility</p:attrName>
                                        </p:attrNameLst>
                                      </p:cBhvr>
                                      <p:to>
                                        <p:strVal val="visible"/>
                                      </p:to>
                                    </p:set>
                                    <p:animEffect transition="in" filter="circle(in)">
                                      <p:cBhvr>
                                        <p:cTn id="33" dur="2000"/>
                                        <p:tgtEl>
                                          <p:spTgt spid="16">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8" fill="hold" display="0">
                  <p:stCondLst>
                    <p:cond delay="indefinite"/>
                  </p:stCondLst>
                  <p:endCondLst>
                    <p:cond evt="onStopAudio" delay="0">
                      <p:tgtEl>
                        <p:sldTgt/>
                      </p:tgtEl>
                    </p:cond>
                  </p:endCondLst>
                </p:cTn>
                <p:tgtEl>
                  <p:spTgt spid="7"/>
                </p:tgtEl>
              </p:cMediaNode>
            </p:audio>
          </p:childTnLst>
        </p:cTn>
      </p:par>
    </p:tnLst>
    <p:bldLst>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Web Marketing In A Nutshell - Convert With Content">
            <a:extLst>
              <a:ext uri="{FF2B5EF4-FFF2-40B4-BE49-F238E27FC236}">
                <a16:creationId xmlns:a16="http://schemas.microsoft.com/office/drawing/2014/main" id="{7B4F2BAE-18E2-47FB-91EE-2B7DAF4DC66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98980" y="1081886"/>
            <a:ext cx="3138221" cy="313822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785A4B9-3538-4C7E-91C1-3D7710232BFD}"/>
              </a:ext>
            </a:extLst>
          </p:cNvPr>
          <p:cNvSpPr txBox="1"/>
          <p:nvPr/>
        </p:nvSpPr>
        <p:spPr>
          <a:xfrm>
            <a:off x="690464" y="4637316"/>
            <a:ext cx="3331029" cy="769441"/>
          </a:xfrm>
          <a:prstGeom prst="rect">
            <a:avLst/>
          </a:prstGeom>
          <a:noFill/>
        </p:spPr>
        <p:txBody>
          <a:bodyPr wrap="square" rtlCol="0">
            <a:spAutoFit/>
          </a:bodyPr>
          <a:lstStyle/>
          <a:p>
            <a:r>
              <a:rPr lang="en-US" sz="4400"/>
              <a:t>Bit = 0 or 1</a:t>
            </a:r>
          </a:p>
        </p:txBody>
      </p:sp>
      <p:sp>
        <p:nvSpPr>
          <p:cNvPr id="5" name="Oval 4">
            <a:extLst>
              <a:ext uri="{FF2B5EF4-FFF2-40B4-BE49-F238E27FC236}">
                <a16:creationId xmlns:a16="http://schemas.microsoft.com/office/drawing/2014/main" id="{12E75153-109E-43CC-A0E1-826F0914EAC3}"/>
              </a:ext>
            </a:extLst>
          </p:cNvPr>
          <p:cNvSpPr/>
          <p:nvPr/>
        </p:nvSpPr>
        <p:spPr>
          <a:xfrm>
            <a:off x="419878" y="3862874"/>
            <a:ext cx="3079102" cy="221135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B095D3A7-4775-4486-9FEE-6966275E7C75}"/>
              </a:ext>
            </a:extLst>
          </p:cNvPr>
          <p:cNvCxnSpPr>
            <a:stCxn id="5" idx="3"/>
            <a:endCxn id="5" idx="7"/>
          </p:cNvCxnSpPr>
          <p:nvPr/>
        </p:nvCxnSpPr>
        <p:spPr>
          <a:xfrm flipV="1">
            <a:off x="870802" y="4186719"/>
            <a:ext cx="2177254" cy="156366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Arrow: Right 7">
            <a:extLst>
              <a:ext uri="{FF2B5EF4-FFF2-40B4-BE49-F238E27FC236}">
                <a16:creationId xmlns:a16="http://schemas.microsoft.com/office/drawing/2014/main" id="{8860BEBC-D4A2-400C-A1D4-95B81CFBB59F}"/>
              </a:ext>
            </a:extLst>
          </p:cNvPr>
          <p:cNvSpPr/>
          <p:nvPr/>
        </p:nvSpPr>
        <p:spPr>
          <a:xfrm>
            <a:off x="3844212" y="4390054"/>
            <a:ext cx="2295330" cy="839755"/>
          </a:xfrm>
          <a:prstGeom prst="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D7C2151-7BA9-4967-BCD0-588A6D157E03}"/>
              </a:ext>
            </a:extLst>
          </p:cNvPr>
          <p:cNvSpPr txBox="1"/>
          <p:nvPr/>
        </p:nvSpPr>
        <p:spPr>
          <a:xfrm>
            <a:off x="6484775" y="4544982"/>
            <a:ext cx="4721290" cy="523220"/>
          </a:xfrm>
          <a:prstGeom prst="rect">
            <a:avLst/>
          </a:prstGeom>
          <a:noFill/>
        </p:spPr>
        <p:txBody>
          <a:bodyPr wrap="square" rtlCol="0">
            <a:spAutoFit/>
          </a:bodyPr>
          <a:lstStyle/>
          <a:p>
            <a:r>
              <a:rPr lang="en-US" sz="2800"/>
              <a:t>Qubit = Combination of 0 and 1</a:t>
            </a:r>
          </a:p>
        </p:txBody>
      </p:sp>
      <p:sp>
        <p:nvSpPr>
          <p:cNvPr id="10" name="Oval 9">
            <a:extLst>
              <a:ext uri="{FF2B5EF4-FFF2-40B4-BE49-F238E27FC236}">
                <a16:creationId xmlns:a16="http://schemas.microsoft.com/office/drawing/2014/main" id="{322FB1FA-7E99-4F6E-900C-2B013C69969D}"/>
              </a:ext>
            </a:extLst>
          </p:cNvPr>
          <p:cNvSpPr/>
          <p:nvPr/>
        </p:nvSpPr>
        <p:spPr>
          <a:xfrm>
            <a:off x="6232849" y="3928189"/>
            <a:ext cx="4973216" cy="1822195"/>
          </a:xfrm>
          <a:prstGeom prst="ellipse">
            <a:avLst/>
          </a:pr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5155B98-70A7-48BD-8253-D7175BAAE9A5}"/>
              </a:ext>
            </a:extLst>
          </p:cNvPr>
          <p:cNvSpPr txBox="1"/>
          <p:nvPr/>
        </p:nvSpPr>
        <p:spPr>
          <a:xfrm>
            <a:off x="4525346" y="2650997"/>
            <a:ext cx="2192609" cy="338554"/>
          </a:xfrm>
          <a:prstGeom prst="rect">
            <a:avLst/>
          </a:prstGeom>
          <a:noFill/>
        </p:spPr>
        <p:txBody>
          <a:bodyPr wrap="square" rtlCol="0">
            <a:spAutoFit/>
          </a:bodyPr>
          <a:lstStyle/>
          <a:p>
            <a:r>
              <a:rPr lang="en-US" sz="1600">
                <a:solidFill>
                  <a:srgbClr val="92D050"/>
                </a:solidFill>
              </a:rPr>
              <a:t>Quantum Computer </a:t>
            </a:r>
          </a:p>
        </p:txBody>
      </p:sp>
      <p:cxnSp>
        <p:nvCxnSpPr>
          <p:cNvPr id="13" name="Straight Arrow Connector 12">
            <a:extLst>
              <a:ext uri="{FF2B5EF4-FFF2-40B4-BE49-F238E27FC236}">
                <a16:creationId xmlns:a16="http://schemas.microsoft.com/office/drawing/2014/main" id="{4C687D68-75AF-42D7-9653-B5F8DBCB1359}"/>
              </a:ext>
            </a:extLst>
          </p:cNvPr>
          <p:cNvCxnSpPr/>
          <p:nvPr/>
        </p:nvCxnSpPr>
        <p:spPr>
          <a:xfrm>
            <a:off x="8238931" y="3424335"/>
            <a:ext cx="261257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5" name="Straight Arrow Connector 14">
            <a:extLst>
              <a:ext uri="{FF2B5EF4-FFF2-40B4-BE49-F238E27FC236}">
                <a16:creationId xmlns:a16="http://schemas.microsoft.com/office/drawing/2014/main" id="{A8FFD73E-9002-41EC-940F-2FCB6B8998E2}"/>
              </a:ext>
            </a:extLst>
          </p:cNvPr>
          <p:cNvCxnSpPr>
            <a:cxnSpLocks/>
          </p:cNvCxnSpPr>
          <p:nvPr/>
        </p:nvCxnSpPr>
        <p:spPr>
          <a:xfrm flipV="1">
            <a:off x="8238931" y="1324948"/>
            <a:ext cx="0" cy="209938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a:extLst>
              <a:ext uri="{FF2B5EF4-FFF2-40B4-BE49-F238E27FC236}">
                <a16:creationId xmlns:a16="http://schemas.microsoft.com/office/drawing/2014/main" id="{760CB1AB-1221-4255-9180-5D3407B8D771}"/>
              </a:ext>
            </a:extLst>
          </p:cNvPr>
          <p:cNvCxnSpPr/>
          <p:nvPr/>
        </p:nvCxnSpPr>
        <p:spPr>
          <a:xfrm flipV="1">
            <a:off x="8238931" y="2435290"/>
            <a:ext cx="1978090" cy="98904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C2E3815D-2C28-49D8-AD6B-45C6C0B3994E}"/>
              </a:ext>
            </a:extLst>
          </p:cNvPr>
          <p:cNvSpPr txBox="1"/>
          <p:nvPr/>
        </p:nvSpPr>
        <p:spPr>
          <a:xfrm>
            <a:off x="7875041" y="2088187"/>
            <a:ext cx="451080" cy="369332"/>
          </a:xfrm>
          <a:prstGeom prst="rect">
            <a:avLst/>
          </a:prstGeom>
          <a:noFill/>
        </p:spPr>
        <p:txBody>
          <a:bodyPr wrap="square" rtlCol="0">
            <a:spAutoFit/>
          </a:bodyPr>
          <a:lstStyle/>
          <a:p>
            <a:r>
              <a:rPr lang="en-US"/>
              <a:t>1</a:t>
            </a:r>
          </a:p>
        </p:txBody>
      </p:sp>
      <p:sp>
        <p:nvSpPr>
          <p:cNvPr id="19" name="TextBox 18">
            <a:extLst>
              <a:ext uri="{FF2B5EF4-FFF2-40B4-BE49-F238E27FC236}">
                <a16:creationId xmlns:a16="http://schemas.microsoft.com/office/drawing/2014/main" id="{9A8AB8A1-723A-41E9-98BE-17DFEA78D4BE}"/>
              </a:ext>
            </a:extLst>
          </p:cNvPr>
          <p:cNvSpPr txBox="1"/>
          <p:nvPr/>
        </p:nvSpPr>
        <p:spPr>
          <a:xfrm>
            <a:off x="9472139" y="3493468"/>
            <a:ext cx="488327" cy="369332"/>
          </a:xfrm>
          <a:prstGeom prst="rect">
            <a:avLst/>
          </a:prstGeom>
          <a:noFill/>
        </p:spPr>
        <p:txBody>
          <a:bodyPr wrap="square" rtlCol="0">
            <a:spAutoFit/>
          </a:bodyPr>
          <a:lstStyle/>
          <a:p>
            <a:r>
              <a:rPr lang="en-US"/>
              <a:t>0</a:t>
            </a:r>
          </a:p>
        </p:txBody>
      </p:sp>
      <p:sp>
        <p:nvSpPr>
          <p:cNvPr id="20" name="TextBox 19">
            <a:extLst>
              <a:ext uri="{FF2B5EF4-FFF2-40B4-BE49-F238E27FC236}">
                <a16:creationId xmlns:a16="http://schemas.microsoft.com/office/drawing/2014/main" id="{08748744-293C-42F3-8333-42E304C61F81}"/>
              </a:ext>
            </a:extLst>
          </p:cNvPr>
          <p:cNvSpPr txBox="1"/>
          <p:nvPr/>
        </p:nvSpPr>
        <p:spPr>
          <a:xfrm rot="19929174">
            <a:off x="9050694" y="2457519"/>
            <a:ext cx="665607" cy="369332"/>
          </a:xfrm>
          <a:prstGeom prst="rect">
            <a:avLst/>
          </a:prstGeom>
          <a:noFill/>
        </p:spPr>
        <p:txBody>
          <a:bodyPr wrap="square" rtlCol="0">
            <a:spAutoFit/>
          </a:bodyPr>
          <a:lstStyle/>
          <a:p>
            <a:r>
              <a:rPr lang="en-US"/>
              <a:t>v</a:t>
            </a:r>
          </a:p>
        </p:txBody>
      </p:sp>
      <p:cxnSp>
        <p:nvCxnSpPr>
          <p:cNvPr id="22" name="Straight Arrow Connector 21">
            <a:extLst>
              <a:ext uri="{FF2B5EF4-FFF2-40B4-BE49-F238E27FC236}">
                <a16:creationId xmlns:a16="http://schemas.microsoft.com/office/drawing/2014/main" id="{C923047F-AA4C-42F7-A47C-15D3AE2C9666}"/>
              </a:ext>
            </a:extLst>
          </p:cNvPr>
          <p:cNvCxnSpPr>
            <a:cxnSpLocks/>
          </p:cNvCxnSpPr>
          <p:nvPr/>
        </p:nvCxnSpPr>
        <p:spPr>
          <a:xfrm flipV="1">
            <a:off x="9100410" y="2566600"/>
            <a:ext cx="159689" cy="1224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9193620A-0034-4FE0-BAB9-422ECAE73E7E}"/>
              </a:ext>
            </a:extLst>
          </p:cNvPr>
          <p:cNvSpPr txBox="1"/>
          <p:nvPr/>
        </p:nvSpPr>
        <p:spPr>
          <a:xfrm rot="5400000">
            <a:off x="9551220" y="2828339"/>
            <a:ext cx="1399592" cy="646331"/>
          </a:xfrm>
          <a:prstGeom prst="rect">
            <a:avLst/>
          </a:prstGeom>
          <a:noFill/>
        </p:spPr>
        <p:txBody>
          <a:bodyPr wrap="square" rtlCol="0">
            <a:spAutoFit/>
          </a:bodyPr>
          <a:lstStyle/>
          <a:p>
            <a:r>
              <a:rPr lang="en-US" sz="3600"/>
              <a:t>------</a:t>
            </a:r>
          </a:p>
        </p:txBody>
      </p:sp>
      <p:sp>
        <p:nvSpPr>
          <p:cNvPr id="26" name="TextBox 25">
            <a:extLst>
              <a:ext uri="{FF2B5EF4-FFF2-40B4-BE49-F238E27FC236}">
                <a16:creationId xmlns:a16="http://schemas.microsoft.com/office/drawing/2014/main" id="{98DBFDF9-AB8C-48B1-AAF9-BE24A542AB5A}"/>
              </a:ext>
            </a:extLst>
          </p:cNvPr>
          <p:cNvSpPr txBox="1"/>
          <p:nvPr/>
        </p:nvSpPr>
        <p:spPr>
          <a:xfrm>
            <a:off x="8158178" y="2111802"/>
            <a:ext cx="2315513" cy="646331"/>
          </a:xfrm>
          <a:prstGeom prst="rect">
            <a:avLst/>
          </a:prstGeom>
          <a:noFill/>
        </p:spPr>
        <p:txBody>
          <a:bodyPr wrap="square" rtlCol="0">
            <a:spAutoFit/>
          </a:bodyPr>
          <a:lstStyle/>
          <a:p>
            <a:r>
              <a:rPr lang="en-US" sz="3600"/>
              <a:t>-------------</a:t>
            </a:r>
          </a:p>
        </p:txBody>
      </p:sp>
      <p:sp>
        <p:nvSpPr>
          <p:cNvPr id="2" name="TextBox 1">
            <a:extLst>
              <a:ext uri="{FF2B5EF4-FFF2-40B4-BE49-F238E27FC236}">
                <a16:creationId xmlns:a16="http://schemas.microsoft.com/office/drawing/2014/main" id="{6AAA0B70-9B19-4549-9867-9B26764A84D2}"/>
              </a:ext>
            </a:extLst>
          </p:cNvPr>
          <p:cNvSpPr txBox="1"/>
          <p:nvPr/>
        </p:nvSpPr>
        <p:spPr>
          <a:xfrm>
            <a:off x="3582503" y="1179553"/>
            <a:ext cx="550415" cy="369332"/>
          </a:xfrm>
          <a:prstGeom prst="rect">
            <a:avLst/>
          </a:prstGeom>
          <a:noFill/>
        </p:spPr>
        <p:txBody>
          <a:bodyPr wrap="square" rtlCol="0">
            <a:spAutoFit/>
          </a:bodyPr>
          <a:lstStyle/>
          <a:p>
            <a:r>
              <a:rPr lang="en-US"/>
              <a:t>[2]</a:t>
            </a:r>
          </a:p>
        </p:txBody>
      </p:sp>
      <p:pic>
        <p:nvPicPr>
          <p:cNvPr id="12" name="Audio 11">
            <a:hlinkClick r:id="" action="ppaction://media"/>
            <a:extLst>
              <a:ext uri="{FF2B5EF4-FFF2-40B4-BE49-F238E27FC236}">
                <a16:creationId xmlns:a16="http://schemas.microsoft.com/office/drawing/2014/main" id="{622F9308-6510-4C59-B76A-0D2B3C5F201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75349804"/>
      </p:ext>
    </p:extLst>
  </p:cSld>
  <p:clrMapOvr>
    <a:masterClrMapping/>
  </p:clrMapOvr>
  <mc:AlternateContent xmlns:mc="http://schemas.openxmlformats.org/markup-compatibility/2006">
    <mc:Choice xmlns:p14="http://schemas.microsoft.com/office/powerpoint/2010/main" Requires="p14">
      <p:transition spd="slow" p14:dur="2000" advTm="31144"/>
    </mc:Choice>
    <mc:Fallback>
      <p:transition spd="slow" advTm="31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6" presetClass="entr" presetSubtype="16"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circle(in)">
                                      <p:cBhvr>
                                        <p:cTn id="21" dur="20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4098"/>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13"/>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15"/>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18"/>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19"/>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par>
                                <p:cTn id="48" presetID="1" presetClass="entr" presetSubtype="0" fill="hold" nodeType="withEffect">
                                  <p:stCondLst>
                                    <p:cond delay="0"/>
                                  </p:stCondLst>
                                  <p:childTnLst>
                                    <p:set>
                                      <p:cBhvr>
                                        <p:cTn id="49" dur="1" fill="hold">
                                          <p:stCondLst>
                                            <p:cond delay="0"/>
                                          </p:stCondLst>
                                        </p:cTn>
                                        <p:tgtEl>
                                          <p:spTgt spid="22"/>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24"/>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4" fill="hold" display="0">
                  <p:stCondLst>
                    <p:cond delay="indefinite"/>
                  </p:stCondLst>
                  <p:endCondLst>
                    <p:cond evt="onStopAudio" delay="0">
                      <p:tgtEl>
                        <p:sldTgt/>
                      </p:tgtEl>
                    </p:cond>
                  </p:endCondLst>
                </p:cTn>
                <p:tgtEl>
                  <p:spTgt spid="12"/>
                </p:tgtEl>
              </p:cMediaNode>
            </p:audio>
          </p:childTnLst>
        </p:cTn>
      </p:par>
    </p:tnLst>
    <p:bldLst>
      <p:bldP spid="4" grpId="0"/>
      <p:bldP spid="5" grpId="0" animBg="1"/>
      <p:bldP spid="8" grpId="0" animBg="1"/>
      <p:bldP spid="9" grpId="0"/>
      <p:bldP spid="10" grpId="0" animBg="1"/>
      <p:bldP spid="11" grpId="0"/>
      <p:bldP spid="18" grpId="0"/>
      <p:bldP spid="19" grpId="0"/>
      <p:bldP spid="20" grpId="0"/>
      <p:bldP spid="24" grpId="0"/>
      <p:bldP spid="2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408FF3-8567-4CF0-BD00-ED3DDE6BBE7F}"/>
              </a:ext>
            </a:extLst>
          </p:cNvPr>
          <p:cNvPicPr>
            <a:picLocks noChangeAspect="1"/>
          </p:cNvPicPr>
          <p:nvPr/>
        </p:nvPicPr>
        <p:blipFill>
          <a:blip r:embed="rId6"/>
          <a:stretch>
            <a:fillRect/>
          </a:stretch>
        </p:blipFill>
        <p:spPr>
          <a:xfrm>
            <a:off x="31357" y="2470922"/>
            <a:ext cx="3952392" cy="2864422"/>
          </a:xfrm>
          <a:prstGeom prst="rect">
            <a:avLst/>
          </a:prstGeom>
        </p:spPr>
      </p:pic>
      <p:pic>
        <p:nvPicPr>
          <p:cNvPr id="3" name="Picture 2">
            <a:extLst>
              <a:ext uri="{FF2B5EF4-FFF2-40B4-BE49-F238E27FC236}">
                <a16:creationId xmlns:a16="http://schemas.microsoft.com/office/drawing/2014/main" id="{82497431-8FD4-49B1-BF7B-B7D4B14EA07A}"/>
              </a:ext>
            </a:extLst>
          </p:cNvPr>
          <p:cNvPicPr>
            <a:picLocks noChangeAspect="1"/>
          </p:cNvPicPr>
          <p:nvPr/>
        </p:nvPicPr>
        <p:blipFill>
          <a:blip r:embed="rId7"/>
          <a:stretch>
            <a:fillRect/>
          </a:stretch>
        </p:blipFill>
        <p:spPr>
          <a:xfrm>
            <a:off x="3929479" y="2201333"/>
            <a:ext cx="4212283" cy="3541756"/>
          </a:xfrm>
          <a:prstGeom prst="rect">
            <a:avLst/>
          </a:prstGeom>
        </p:spPr>
      </p:pic>
      <p:pic>
        <p:nvPicPr>
          <p:cNvPr id="4" name="Picture 3">
            <a:extLst>
              <a:ext uri="{FF2B5EF4-FFF2-40B4-BE49-F238E27FC236}">
                <a16:creationId xmlns:a16="http://schemas.microsoft.com/office/drawing/2014/main" id="{1F3888D6-B975-4C8C-ABBD-6B5381E48BCC}"/>
              </a:ext>
            </a:extLst>
          </p:cNvPr>
          <p:cNvPicPr>
            <a:picLocks noChangeAspect="1"/>
          </p:cNvPicPr>
          <p:nvPr/>
        </p:nvPicPr>
        <p:blipFill>
          <a:blip r:embed="rId8"/>
          <a:stretch>
            <a:fillRect/>
          </a:stretch>
        </p:blipFill>
        <p:spPr>
          <a:xfrm>
            <a:off x="7816367" y="2201333"/>
            <a:ext cx="3706224" cy="3375311"/>
          </a:xfrm>
          <a:prstGeom prst="rect">
            <a:avLst/>
          </a:prstGeom>
        </p:spPr>
      </p:pic>
      <p:sp>
        <p:nvSpPr>
          <p:cNvPr id="5" name="TextBox 4">
            <a:extLst>
              <a:ext uri="{FF2B5EF4-FFF2-40B4-BE49-F238E27FC236}">
                <a16:creationId xmlns:a16="http://schemas.microsoft.com/office/drawing/2014/main" id="{30AEA1A1-9807-4948-BE14-DAE84AC7EFFC}"/>
              </a:ext>
            </a:extLst>
          </p:cNvPr>
          <p:cNvSpPr txBox="1"/>
          <p:nvPr/>
        </p:nvSpPr>
        <p:spPr>
          <a:xfrm>
            <a:off x="778933" y="1919111"/>
            <a:ext cx="2619023" cy="369332"/>
          </a:xfrm>
          <a:prstGeom prst="rect">
            <a:avLst/>
          </a:prstGeom>
          <a:noFill/>
        </p:spPr>
        <p:txBody>
          <a:bodyPr wrap="square" rtlCol="0">
            <a:spAutoFit/>
          </a:bodyPr>
          <a:lstStyle/>
          <a:p>
            <a:r>
              <a:rPr lang="en-US"/>
              <a:t>Initialization</a:t>
            </a:r>
          </a:p>
        </p:txBody>
      </p:sp>
      <p:sp>
        <p:nvSpPr>
          <p:cNvPr id="6" name="TextBox 5">
            <a:extLst>
              <a:ext uri="{FF2B5EF4-FFF2-40B4-BE49-F238E27FC236}">
                <a16:creationId xmlns:a16="http://schemas.microsoft.com/office/drawing/2014/main" id="{C77ED42E-19C9-4D8D-96C8-C9E670C6A6E1}"/>
              </a:ext>
            </a:extLst>
          </p:cNvPr>
          <p:cNvSpPr txBox="1"/>
          <p:nvPr/>
        </p:nvSpPr>
        <p:spPr>
          <a:xfrm>
            <a:off x="4833257" y="1736632"/>
            <a:ext cx="2619023" cy="369332"/>
          </a:xfrm>
          <a:prstGeom prst="rect">
            <a:avLst/>
          </a:prstGeom>
          <a:noFill/>
        </p:spPr>
        <p:txBody>
          <a:bodyPr wrap="square" rtlCol="0">
            <a:spAutoFit/>
          </a:bodyPr>
          <a:lstStyle/>
          <a:p>
            <a:r>
              <a:rPr lang="en-US"/>
              <a:t>The Oracle</a:t>
            </a:r>
          </a:p>
        </p:txBody>
      </p:sp>
      <p:sp>
        <p:nvSpPr>
          <p:cNvPr id="7" name="TextBox 6">
            <a:extLst>
              <a:ext uri="{FF2B5EF4-FFF2-40B4-BE49-F238E27FC236}">
                <a16:creationId xmlns:a16="http://schemas.microsoft.com/office/drawing/2014/main" id="{7249FCFD-CEAE-4827-8CC3-EA7AA3C75FBB}"/>
              </a:ext>
            </a:extLst>
          </p:cNvPr>
          <p:cNvSpPr txBox="1"/>
          <p:nvPr/>
        </p:nvSpPr>
        <p:spPr>
          <a:xfrm>
            <a:off x="8668139" y="1825929"/>
            <a:ext cx="2744928" cy="369332"/>
          </a:xfrm>
          <a:prstGeom prst="rect">
            <a:avLst/>
          </a:prstGeom>
          <a:noFill/>
        </p:spPr>
        <p:txBody>
          <a:bodyPr wrap="square" rtlCol="0">
            <a:spAutoFit/>
          </a:bodyPr>
          <a:lstStyle/>
          <a:p>
            <a:r>
              <a:rPr lang="en-US"/>
              <a:t>The Diffuser</a:t>
            </a:r>
          </a:p>
        </p:txBody>
      </p:sp>
      <p:sp>
        <p:nvSpPr>
          <p:cNvPr id="8" name="TextBox 7">
            <a:extLst>
              <a:ext uri="{FF2B5EF4-FFF2-40B4-BE49-F238E27FC236}">
                <a16:creationId xmlns:a16="http://schemas.microsoft.com/office/drawing/2014/main" id="{C2475BFD-1AD8-4980-A178-D67A55336F64}"/>
              </a:ext>
            </a:extLst>
          </p:cNvPr>
          <p:cNvSpPr txBox="1"/>
          <p:nvPr/>
        </p:nvSpPr>
        <p:spPr>
          <a:xfrm>
            <a:off x="7105216" y="938460"/>
            <a:ext cx="1132114" cy="369332"/>
          </a:xfrm>
          <a:prstGeom prst="rect">
            <a:avLst/>
          </a:prstGeom>
          <a:noFill/>
        </p:spPr>
        <p:txBody>
          <a:bodyPr wrap="square" rtlCol="0">
            <a:spAutoFit/>
          </a:bodyPr>
          <a:lstStyle/>
          <a:p>
            <a:r>
              <a:rPr lang="en-US">
                <a:solidFill>
                  <a:srgbClr val="7030A0"/>
                </a:solidFill>
              </a:rPr>
              <a:t>Amplifier</a:t>
            </a:r>
          </a:p>
        </p:txBody>
      </p:sp>
      <p:sp>
        <p:nvSpPr>
          <p:cNvPr id="9" name="Oval 8">
            <a:extLst>
              <a:ext uri="{FF2B5EF4-FFF2-40B4-BE49-F238E27FC236}">
                <a16:creationId xmlns:a16="http://schemas.microsoft.com/office/drawing/2014/main" id="{D00D9CB1-F8F4-4E0B-9195-604CF9A4D823}"/>
              </a:ext>
            </a:extLst>
          </p:cNvPr>
          <p:cNvSpPr/>
          <p:nvPr/>
        </p:nvSpPr>
        <p:spPr>
          <a:xfrm>
            <a:off x="4396228" y="1474237"/>
            <a:ext cx="6550090" cy="923730"/>
          </a:xfrm>
          <a:prstGeom prst="ellipse">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803A60E5-5295-4C7F-94A9-CF80A48FF1F9}"/>
                  </a:ext>
                </a:extLst>
              </p:cNvPr>
              <p:cNvSpPr txBox="1"/>
              <p:nvPr/>
            </p:nvSpPr>
            <p:spPr>
              <a:xfrm>
                <a:off x="8237330" y="5878286"/>
                <a:ext cx="3034050" cy="621580"/>
              </a:xfrm>
              <a:prstGeom prst="rect">
                <a:avLst/>
              </a:prstGeom>
              <a:noFill/>
            </p:spPr>
            <p:txBody>
              <a:bodyPr wrap="square" rtlCol="0">
                <a:spAutoFit/>
              </a:bodyPr>
              <a:lstStyle/>
              <a:p>
                <a:r>
                  <a:rPr lang="en-US" sz="3200"/>
                  <a:t>O(</a:t>
                </a:r>
                <a14:m>
                  <m:oMath xmlns:m="http://schemas.openxmlformats.org/officeDocument/2006/math">
                    <m:r>
                      <a:rPr lang="en-US" sz="3200" b="0" i="1" smtClean="0">
                        <a:latin typeface="Cambria Math" panose="02040503050406030204" pitchFamily="18" charset="0"/>
                      </a:rPr>
                      <m:t>√</m:t>
                    </m:r>
                    <m:r>
                      <a:rPr lang="en-US" sz="3200" b="0" i="1" smtClean="0">
                        <a:latin typeface="Cambria Math" panose="02040503050406030204" pitchFamily="18" charset="0"/>
                      </a:rPr>
                      <m:t>𝑁</m:t>
                    </m:r>
                    <m:r>
                      <a:rPr lang="en-US" sz="3200" b="0" i="1" smtClean="0">
                        <a:latin typeface="Cambria Math" panose="02040503050406030204" pitchFamily="18" charset="0"/>
                      </a:rPr>
                      <m:t>)</m:t>
                    </m:r>
                  </m:oMath>
                </a14:m>
                <a:endParaRPr lang="en-US" sz="3200"/>
              </a:p>
            </p:txBody>
          </p:sp>
        </mc:Choice>
        <mc:Fallback xmlns="">
          <p:sp>
            <p:nvSpPr>
              <p:cNvPr id="10" name="TextBox 9">
                <a:extLst>
                  <a:ext uri="{FF2B5EF4-FFF2-40B4-BE49-F238E27FC236}">
                    <a16:creationId xmlns:a16="http://schemas.microsoft.com/office/drawing/2014/main" id="{803A60E5-5295-4C7F-94A9-CF80A48FF1F9}"/>
                  </a:ext>
                </a:extLst>
              </p:cNvPr>
              <p:cNvSpPr txBox="1">
                <a:spLocks noRot="1" noChangeAspect="1" noMove="1" noResize="1" noEditPoints="1" noAdjustHandles="1" noChangeArrowheads="1" noChangeShapeType="1" noTextEdit="1"/>
              </p:cNvSpPr>
              <p:nvPr/>
            </p:nvSpPr>
            <p:spPr>
              <a:xfrm>
                <a:off x="8237330" y="5878286"/>
                <a:ext cx="3034050" cy="621580"/>
              </a:xfrm>
              <a:prstGeom prst="rect">
                <a:avLst/>
              </a:prstGeom>
              <a:blipFill>
                <a:blip r:embed="rId9"/>
                <a:stretch>
                  <a:fillRect l="-5020" t="-5882" b="-32353"/>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D37BECE1-9DDD-4250-95E9-8E62AB4942E6}"/>
              </a:ext>
            </a:extLst>
          </p:cNvPr>
          <p:cNvSpPr txBox="1"/>
          <p:nvPr/>
        </p:nvSpPr>
        <p:spPr>
          <a:xfrm>
            <a:off x="132054" y="4996258"/>
            <a:ext cx="833192" cy="369332"/>
          </a:xfrm>
          <a:prstGeom prst="rect">
            <a:avLst/>
          </a:prstGeom>
          <a:noFill/>
        </p:spPr>
        <p:txBody>
          <a:bodyPr wrap="square" rtlCol="0">
            <a:spAutoFit/>
          </a:bodyPr>
          <a:lstStyle/>
          <a:p>
            <a:r>
              <a:rPr lang="en-US"/>
              <a:t>[3]</a:t>
            </a:r>
          </a:p>
        </p:txBody>
      </p:sp>
      <p:pic>
        <p:nvPicPr>
          <p:cNvPr id="13" name="Audio 12">
            <a:hlinkClick r:id="" action="ppaction://media"/>
            <a:extLst>
              <a:ext uri="{FF2B5EF4-FFF2-40B4-BE49-F238E27FC236}">
                <a16:creationId xmlns:a16="http://schemas.microsoft.com/office/drawing/2014/main" id="{BCEED9CF-4B80-4CD3-A25A-13C7E980EF69}"/>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721515314"/>
      </p:ext>
    </p:extLst>
  </p:cSld>
  <p:clrMapOvr>
    <a:masterClrMapping/>
  </p:clrMapOvr>
  <mc:AlternateContent xmlns:mc="http://schemas.openxmlformats.org/markup-compatibility/2006">
    <mc:Choice xmlns:p14="http://schemas.microsoft.com/office/powerpoint/2010/main" Requires="p14">
      <p:transition spd="slow" p14:dur="2000" advTm="45891"/>
    </mc:Choice>
    <mc:Fallback>
      <p:transition spd="slow" advTm="458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13"/>
                </p:tgtEl>
              </p:cMediaNode>
            </p:audio>
          </p:childTnLst>
        </p:cTn>
      </p:par>
    </p:tnLst>
    <p:bldLst>
      <p:bldP spid="5" grpId="0"/>
      <p:bldP spid="6" grpId="0"/>
      <p:bldP spid="7" grpId="0"/>
      <p:bldP spid="8" grpId="0"/>
      <p:bldP spid="9" grpId="0" animBg="1"/>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90093" y="892534"/>
            <a:ext cx="6326909" cy="861774"/>
          </a:xfrm>
          <a:prstGeom prst="rect">
            <a:avLst/>
          </a:prstGeom>
          <a:noFill/>
        </p:spPr>
        <p:txBody>
          <a:bodyPr wrap="square" rtlCol="0">
            <a:spAutoFit/>
          </a:bodyPr>
          <a:lstStyle/>
          <a:p>
            <a:r>
              <a:rPr lang="en-US" sz="3200" u="sng" dirty="0"/>
              <a:t>What We Did</a:t>
            </a:r>
            <a:r>
              <a:rPr lang="en-US" u="sng" dirty="0"/>
              <a:t>: </a:t>
            </a:r>
            <a:r>
              <a:rPr lang="en-US" dirty="0"/>
              <a:t>https://github.com/ubsuny/GroverPhysics</a:t>
            </a: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960028"/>
            <a:ext cx="10273275" cy="4806825"/>
          </a:xfrm>
          <a:prstGeom prst="rect">
            <a:avLst/>
          </a:prstGeom>
        </p:spPr>
      </p:pic>
      <p:pic>
        <p:nvPicPr>
          <p:cNvPr id="4" name="Picture 3">
            <a:extLst>
              <a:ext uri="{FF2B5EF4-FFF2-40B4-BE49-F238E27FC236}">
                <a16:creationId xmlns:a16="http://schemas.microsoft.com/office/drawing/2014/main" id="{83CC8126-21F1-45AE-92BE-0C0D65508DB8}"/>
              </a:ext>
            </a:extLst>
          </p:cNvPr>
          <p:cNvPicPr>
            <a:picLocks noChangeAspect="1"/>
          </p:cNvPicPr>
          <p:nvPr/>
        </p:nvPicPr>
        <p:blipFill>
          <a:blip r:embed="rId6"/>
          <a:stretch>
            <a:fillRect/>
          </a:stretch>
        </p:blipFill>
        <p:spPr>
          <a:xfrm>
            <a:off x="5263007" y="1197095"/>
            <a:ext cx="6438900" cy="1114425"/>
          </a:xfrm>
          <a:prstGeom prst="rect">
            <a:avLst/>
          </a:prstGeom>
        </p:spPr>
      </p:pic>
      <p:pic>
        <p:nvPicPr>
          <p:cNvPr id="6" name="Audio 5">
            <a:hlinkClick r:id="" action="ppaction://media"/>
            <a:extLst>
              <a:ext uri="{FF2B5EF4-FFF2-40B4-BE49-F238E27FC236}">
                <a16:creationId xmlns:a16="http://schemas.microsoft.com/office/drawing/2014/main" id="{E470ED8B-822A-47AA-9B02-F0F0B30509D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77399716"/>
      </p:ext>
    </p:extLst>
  </p:cSld>
  <p:clrMapOvr>
    <a:masterClrMapping/>
  </p:clrMapOvr>
  <mc:AlternateContent xmlns:mc="http://schemas.openxmlformats.org/markup-compatibility/2006">
    <mc:Choice xmlns:p14="http://schemas.microsoft.com/office/powerpoint/2010/main" Requires="p14">
      <p:transition spd="slow" p14:dur="2000" advTm="13411"/>
    </mc:Choice>
    <mc:Fallback>
      <p:transition spd="slow" advTm="13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73630" y="4207804"/>
            <a:ext cx="7267844" cy="2492329"/>
          </a:xfrm>
          <a:prstGeom prst="rect">
            <a:avLst/>
          </a:prstGeom>
        </p:spPr>
      </p:pic>
      <p:sp>
        <p:nvSpPr>
          <p:cNvPr id="3" name="TextBox 2"/>
          <p:cNvSpPr txBox="1"/>
          <p:nvPr/>
        </p:nvSpPr>
        <p:spPr>
          <a:xfrm>
            <a:off x="108010" y="1042106"/>
            <a:ext cx="7656946" cy="523220"/>
          </a:xfrm>
          <a:prstGeom prst="rect">
            <a:avLst/>
          </a:prstGeom>
          <a:noFill/>
        </p:spPr>
        <p:txBody>
          <a:bodyPr wrap="square" rtlCol="0">
            <a:spAutoFit/>
          </a:bodyPr>
          <a:lstStyle/>
          <a:p>
            <a:r>
              <a:rPr lang="en-US" sz="2800" u="sng" dirty="0"/>
              <a:t>The Circuit: A Story in Three Parts</a:t>
            </a:r>
          </a:p>
        </p:txBody>
      </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2058" y="2025395"/>
            <a:ext cx="2279476" cy="2073948"/>
          </a:xfrm>
          <a:prstGeom prst="rect">
            <a:avLst/>
          </a:prstGeom>
        </p:spPr>
      </p:pic>
      <p:sp>
        <p:nvSpPr>
          <p:cNvPr id="5" name="TextBox 4"/>
          <p:cNvSpPr txBox="1"/>
          <p:nvPr/>
        </p:nvSpPr>
        <p:spPr>
          <a:xfrm>
            <a:off x="2661534" y="2025395"/>
            <a:ext cx="2124364" cy="707886"/>
          </a:xfrm>
          <a:prstGeom prst="rect">
            <a:avLst/>
          </a:prstGeom>
          <a:noFill/>
        </p:spPr>
        <p:txBody>
          <a:bodyPr wrap="square" rtlCol="0">
            <a:spAutoFit/>
          </a:bodyPr>
          <a:lstStyle/>
          <a:p>
            <a:r>
              <a:rPr lang="en-US" sz="2000" dirty="0"/>
              <a:t>The </a:t>
            </a:r>
            <a:r>
              <a:rPr lang="en-US" sz="2000" dirty="0" err="1"/>
              <a:t>Hadamard</a:t>
            </a:r>
            <a:r>
              <a:rPr lang="en-US" sz="2000" dirty="0"/>
              <a:t> Initialization</a:t>
            </a:r>
          </a:p>
        </p:txBody>
      </p:sp>
      <p:pic>
        <p:nvPicPr>
          <p:cNvPr id="6" name="Pictur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39786" y="2025395"/>
            <a:ext cx="2462811" cy="2073948"/>
          </a:xfrm>
          <a:prstGeom prst="rect">
            <a:avLst/>
          </a:prstGeom>
        </p:spPr>
      </p:pic>
      <p:sp>
        <p:nvSpPr>
          <p:cNvPr id="7" name="TextBox 6"/>
          <p:cNvSpPr txBox="1"/>
          <p:nvPr/>
        </p:nvSpPr>
        <p:spPr>
          <a:xfrm>
            <a:off x="5303589" y="2020807"/>
            <a:ext cx="3315854" cy="707886"/>
          </a:xfrm>
          <a:prstGeom prst="rect">
            <a:avLst/>
          </a:prstGeom>
          <a:noFill/>
        </p:spPr>
        <p:txBody>
          <a:bodyPr wrap="square" rtlCol="0">
            <a:spAutoFit/>
          </a:bodyPr>
          <a:lstStyle/>
          <a:p>
            <a:r>
              <a:rPr lang="en-US" sz="2000" dirty="0"/>
              <a:t>The Addition of the Oracle Matrix</a:t>
            </a:r>
          </a:p>
        </p:txBody>
      </p:sp>
      <p:sp>
        <p:nvSpPr>
          <p:cNvPr id="8" name="TextBox 7"/>
          <p:cNvSpPr txBox="1"/>
          <p:nvPr/>
        </p:nvSpPr>
        <p:spPr>
          <a:xfrm>
            <a:off x="108010" y="4748313"/>
            <a:ext cx="4479636" cy="1015663"/>
          </a:xfrm>
          <a:prstGeom prst="rect">
            <a:avLst/>
          </a:prstGeom>
          <a:noFill/>
        </p:spPr>
        <p:txBody>
          <a:bodyPr wrap="square" rtlCol="0">
            <a:spAutoFit/>
          </a:bodyPr>
          <a:lstStyle/>
          <a:p>
            <a:r>
              <a:rPr lang="en-US" sz="2000" u="sng" dirty="0"/>
              <a:t>The Full Circuit</a:t>
            </a:r>
            <a:r>
              <a:rPr lang="en-US" sz="2000" dirty="0"/>
              <a:t>: Here we have the initialization, Oracle matrix, and the Diffuser all together</a:t>
            </a:r>
          </a:p>
        </p:txBody>
      </p:sp>
      <p:pic>
        <p:nvPicPr>
          <p:cNvPr id="10" name="Audio 9">
            <a:hlinkClick r:id="" action="ppaction://media"/>
            <a:extLst>
              <a:ext uri="{FF2B5EF4-FFF2-40B4-BE49-F238E27FC236}">
                <a16:creationId xmlns:a16="http://schemas.microsoft.com/office/drawing/2014/main" id="{67C682E5-CE37-455A-BDE7-4A5639A89FB7}"/>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41296708"/>
      </p:ext>
    </p:extLst>
  </p:cSld>
  <p:clrMapOvr>
    <a:masterClrMapping/>
  </p:clrMapOvr>
  <mc:AlternateContent xmlns:mc="http://schemas.openxmlformats.org/markup-compatibility/2006">
    <mc:Choice xmlns:p14="http://schemas.microsoft.com/office/powerpoint/2010/main" Requires="p14">
      <p:transition spd="slow" p14:dur="2000" advTm="52595"/>
    </mc:Choice>
    <mc:Fallback>
      <p:transition spd="slow" advTm="525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0158" y="881908"/>
            <a:ext cx="3796146" cy="461665"/>
          </a:xfrm>
          <a:prstGeom prst="rect">
            <a:avLst/>
          </a:prstGeom>
          <a:noFill/>
        </p:spPr>
        <p:txBody>
          <a:bodyPr wrap="square" rtlCol="0">
            <a:spAutoFit/>
          </a:bodyPr>
          <a:lstStyle/>
          <a:p>
            <a:r>
              <a:rPr lang="en-US" sz="2400" u="sng" dirty="0"/>
              <a:t>Results:</a:t>
            </a: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254" y="1806828"/>
            <a:ext cx="4737067" cy="3250772"/>
          </a:xfrm>
          <a:prstGeom prst="rect">
            <a:avLst/>
          </a:prstGeom>
        </p:spPr>
      </p:pic>
      <p:sp>
        <p:nvSpPr>
          <p:cNvPr id="4" name="TextBox 3"/>
          <p:cNvSpPr txBox="1"/>
          <p:nvPr/>
        </p:nvSpPr>
        <p:spPr>
          <a:xfrm>
            <a:off x="5284050" y="881908"/>
            <a:ext cx="2170545" cy="830997"/>
          </a:xfrm>
          <a:prstGeom prst="rect">
            <a:avLst/>
          </a:prstGeom>
          <a:noFill/>
        </p:spPr>
        <p:txBody>
          <a:bodyPr wrap="square" rtlCol="0">
            <a:spAutoFit/>
          </a:bodyPr>
          <a:lstStyle/>
          <a:p>
            <a:r>
              <a:rPr lang="en-US" sz="2400" u="sng" dirty="0"/>
              <a:t>Bonus Round: </a:t>
            </a:r>
            <a:r>
              <a:rPr lang="en-US" sz="2400" dirty="0"/>
              <a:t>Three Iterations</a:t>
            </a:r>
          </a:p>
        </p:txBody>
      </p:sp>
      <p:pic>
        <p:nvPicPr>
          <p:cNvPr id="5" name="Picture 4"/>
          <p:cNvPicPr>
            <a:picLocks noChangeAspect="1"/>
          </p:cNvPicPr>
          <p:nvPr/>
        </p:nvPicPr>
        <p:blipFill rotWithShape="1">
          <a:blip r:embed="rId6"/>
          <a:srcRect r="2130"/>
          <a:stretch/>
        </p:blipFill>
        <p:spPr>
          <a:xfrm>
            <a:off x="1655346" y="5383518"/>
            <a:ext cx="7905140" cy="1285875"/>
          </a:xfrm>
          <a:prstGeom prst="rect">
            <a:avLst/>
          </a:prstGeom>
        </p:spPr>
      </p:pic>
      <p:pic>
        <p:nvPicPr>
          <p:cNvPr id="7" name="Picture 6"/>
          <p:cNvPicPr>
            <a:picLocks noChangeAspect="1"/>
          </p:cNvPicPr>
          <p:nvPr/>
        </p:nvPicPr>
        <p:blipFill>
          <a:blip r:embed="rId7"/>
          <a:stretch>
            <a:fillRect/>
          </a:stretch>
        </p:blipFill>
        <p:spPr>
          <a:xfrm>
            <a:off x="9560486" y="5383518"/>
            <a:ext cx="476250" cy="1047750"/>
          </a:xfrm>
          <a:prstGeom prst="rect">
            <a:avLst/>
          </a:prstGeom>
        </p:spPr>
      </p:pic>
      <p:pic>
        <p:nvPicPr>
          <p:cNvPr id="8" name="Picture 7"/>
          <p:cNvPicPr>
            <a:picLocks noChangeAspect="1"/>
          </p:cNvPicPr>
          <p:nvPr/>
        </p:nvPicPr>
        <p:blipFill>
          <a:blip r:embed="rId8"/>
          <a:stretch>
            <a:fillRect/>
          </a:stretch>
        </p:blipFill>
        <p:spPr>
          <a:xfrm>
            <a:off x="6702490" y="1601246"/>
            <a:ext cx="4878243" cy="3300945"/>
          </a:xfrm>
          <a:prstGeom prst="rect">
            <a:avLst/>
          </a:prstGeom>
        </p:spPr>
      </p:pic>
      <p:sp>
        <p:nvSpPr>
          <p:cNvPr id="9" name="TextBox 8"/>
          <p:cNvSpPr txBox="1"/>
          <p:nvPr/>
        </p:nvSpPr>
        <p:spPr>
          <a:xfrm>
            <a:off x="1783466" y="4995598"/>
            <a:ext cx="3315855" cy="369332"/>
          </a:xfrm>
          <a:prstGeom prst="rect">
            <a:avLst/>
          </a:prstGeom>
          <a:noFill/>
        </p:spPr>
        <p:txBody>
          <a:bodyPr wrap="square" rtlCol="0">
            <a:spAutoFit/>
          </a:bodyPr>
          <a:lstStyle/>
          <a:p>
            <a:r>
              <a:rPr lang="en-US" dirty="0"/>
              <a:t>The Triply Amplified Circuit</a:t>
            </a:r>
          </a:p>
        </p:txBody>
      </p:sp>
      <p:pic>
        <p:nvPicPr>
          <p:cNvPr id="10" name="Audio 9">
            <a:hlinkClick r:id="" action="ppaction://media"/>
            <a:extLst>
              <a:ext uri="{FF2B5EF4-FFF2-40B4-BE49-F238E27FC236}">
                <a16:creationId xmlns:a16="http://schemas.microsoft.com/office/drawing/2014/main" id="{44EF34DF-A4AB-4706-9E9C-B56E41C58F3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98218533"/>
      </p:ext>
    </p:extLst>
  </p:cSld>
  <p:clrMapOvr>
    <a:masterClrMapping/>
  </p:clrMapOvr>
  <mc:AlternateContent xmlns:mc="http://schemas.openxmlformats.org/markup-compatibility/2006">
    <mc:Choice xmlns:p14="http://schemas.microsoft.com/office/powerpoint/2010/main" Requires="p14">
      <p:transition spd="slow" p14:dur="2000" advTm="50236"/>
    </mc:Choice>
    <mc:Fallback>
      <p:transition spd="slow" advTm="50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2.8|0.7"/>
</p:tagLst>
</file>

<file path=ppt/tags/tag2.xml><?xml version="1.0" encoding="utf-8"?>
<p:tagLst xmlns:a="http://schemas.openxmlformats.org/drawingml/2006/main" xmlns:r="http://schemas.openxmlformats.org/officeDocument/2006/relationships" xmlns:p="http://schemas.openxmlformats.org/presentationml/2006/main">
  <p:tag name="TIMING" val="|12.2|0.9|0.3|0.1|0.3|0.6|7.3"/>
</p:tagLst>
</file>

<file path=ppt/tags/tag3.xml><?xml version="1.0" encoding="utf-8"?>
<p:tagLst xmlns:a="http://schemas.openxmlformats.org/drawingml/2006/main" xmlns:r="http://schemas.openxmlformats.org/officeDocument/2006/relationships" xmlns:p="http://schemas.openxmlformats.org/presentationml/2006/main">
  <p:tag name="TIMING" val="|7.6|1.1|1.6|3|5.2|4.9"/>
</p:tagLst>
</file>

<file path=ppt/tags/tag4.xml><?xml version="1.0" encoding="utf-8"?>
<p:tagLst xmlns:a="http://schemas.openxmlformats.org/drawingml/2006/main" xmlns:r="http://schemas.openxmlformats.org/officeDocument/2006/relationships" xmlns:p="http://schemas.openxmlformats.org/presentationml/2006/main">
  <p:tag name="TIMING" val="|5.6|9.1|3.8|6.5|19.7"/>
</p:tagLst>
</file>

<file path=ppt/theme/theme1.xml><?xml version="1.0" encoding="utf-8"?>
<a:theme xmlns:a="http://schemas.openxmlformats.org/drawingml/2006/main" name="Formal_Powerpoint_Master_Brand_Widescreen">
  <a:themeElements>
    <a:clrScheme name="UB Brand Colors">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005BBB"/>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Formal_Powerpoint_Master_Brand_Widescreen</Template>
  <TotalTime>253</TotalTime>
  <Words>1351</Words>
  <Application>Microsoft Office PowerPoint</Application>
  <PresentationFormat>Widescreen</PresentationFormat>
  <Paragraphs>73</Paragraphs>
  <Slides>11</Slides>
  <Notes>11</Notes>
  <HiddenSlides>0</HiddenSlides>
  <MMClips>11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System Font Regular</vt:lpstr>
      <vt:lpstr>Arial</vt:lpstr>
      <vt:lpstr>Calibri</vt:lpstr>
      <vt:lpstr>Cambria Math</vt:lpstr>
      <vt:lpstr>Georgia</vt:lpstr>
      <vt:lpstr>Formal_Powerpoint_Master_Brand_Widescreen</vt:lpstr>
      <vt:lpstr>Grover’s Algorithm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Grover’s Algorithm</dc:title>
  <dc:creator>Austin Marga</dc:creator>
  <cp:lastModifiedBy>Austin Marga</cp:lastModifiedBy>
  <cp:revision>36</cp:revision>
  <dcterms:created xsi:type="dcterms:W3CDTF">2021-10-24T23:17:24Z</dcterms:created>
  <dcterms:modified xsi:type="dcterms:W3CDTF">2021-10-25T04:05:22Z</dcterms:modified>
</cp:coreProperties>
</file>

<file path=docProps/thumbnail.jpeg>
</file>